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267" r:id="rId3"/>
    <p:sldId id="259" r:id="rId4"/>
    <p:sldId id="270" r:id="rId5"/>
    <p:sldId id="260" r:id="rId6"/>
    <p:sldId id="266" r:id="rId7"/>
    <p:sldId id="261" r:id="rId8"/>
    <p:sldId id="262" r:id="rId9"/>
    <p:sldId id="263" r:id="rId10"/>
    <p:sldId id="264" r:id="rId11"/>
    <p:sldId id="271" r:id="rId12"/>
    <p:sldId id="265" r:id="rId13"/>
    <p:sldId id="268" r:id="rId14"/>
    <p:sldId id="274" r:id="rId15"/>
    <p:sldId id="272" r:id="rId16"/>
    <p:sldId id="273" r:id="rId17"/>
    <p:sldId id="278" r:id="rId18"/>
    <p:sldId id="276" r:id="rId19"/>
    <p:sldId id="285" r:id="rId20"/>
    <p:sldId id="277" r:id="rId21"/>
    <p:sldId id="275" r:id="rId22"/>
    <p:sldId id="284" r:id="rId23"/>
    <p:sldId id="283"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0067ED-5D69-154C-A597-41609DCA72AF}" v="35" dt="2020-11-11T00:05:39.3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70" autoAdjust="0"/>
    <p:restoredTop sz="94660"/>
  </p:normalViewPr>
  <p:slideViewPr>
    <p:cSldViewPr snapToGrid="0">
      <p:cViewPr varScale="1">
        <p:scale>
          <a:sx n="101" d="100"/>
          <a:sy n="101" d="100"/>
        </p:scale>
        <p:origin x="224" y="2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11/10/20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673393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talking about:</a:t>
            </a:r>
          </a:p>
          <a:p>
            <a:pPr marL="171450" indent="-171450">
              <a:buFont typeface="Arial" panose="020B0604020202020204" pitchFamily="34" charset="0"/>
              <a:buChar char="•"/>
            </a:pPr>
            <a:r>
              <a:rPr lang="en-US" dirty="0"/>
              <a:t>Membership in a social group</a:t>
            </a:r>
          </a:p>
          <a:p>
            <a:pPr marL="171450" indent="-171450">
              <a:buFont typeface="Arial" panose="020B0604020202020204" pitchFamily="34" charset="0"/>
              <a:buChar char="•"/>
            </a:pPr>
            <a:r>
              <a:rPr lang="en-US" dirty="0"/>
              <a:t>Intimate relationships</a:t>
            </a:r>
          </a:p>
          <a:p>
            <a:pPr marL="171450" indent="-171450">
              <a:buFont typeface="Arial" panose="020B0604020202020204" pitchFamily="34" charset="0"/>
              <a:buChar char="•"/>
            </a:pPr>
            <a:r>
              <a:rPr lang="en-US" dirty="0"/>
              <a:t>Professional relationships</a:t>
            </a:r>
          </a:p>
        </p:txBody>
      </p:sp>
      <p:sp>
        <p:nvSpPr>
          <p:cNvPr id="4" name="Slide Number Placeholder 3"/>
          <p:cNvSpPr>
            <a:spLocks noGrp="1"/>
          </p:cNvSpPr>
          <p:nvPr>
            <p:ph type="sldNum" sz="quarter" idx="10"/>
          </p:nvPr>
        </p:nvSpPr>
        <p:spPr/>
        <p:txBody>
          <a:bodyPr/>
          <a:lstStyle/>
          <a:p>
            <a:fld id="{E0746DE6-3336-457D-A091-FA20AC1C536E}" type="slidenum">
              <a:rPr lang="en-US" smtClean="0"/>
              <a:t>7</a:t>
            </a:fld>
            <a:endParaRPr lang="en-US"/>
          </a:p>
        </p:txBody>
      </p:sp>
    </p:spTree>
    <p:extLst>
      <p:ext uri="{BB962C8B-B14F-4D97-AF65-F5344CB8AC3E}">
        <p14:creationId xmlns:p14="http://schemas.microsoft.com/office/powerpoint/2010/main" val="2111379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talking about:</a:t>
            </a:r>
          </a:p>
          <a:p>
            <a:pPr marL="171450" indent="-171450">
              <a:buFont typeface="Arial" panose="020B0604020202020204" pitchFamily="34" charset="0"/>
              <a:buChar char="•"/>
            </a:pPr>
            <a:r>
              <a:rPr lang="en-US" dirty="0"/>
              <a:t>Relationship formation</a:t>
            </a:r>
          </a:p>
          <a:p>
            <a:pPr marL="171450" indent="-171450">
              <a:buFont typeface="Arial" panose="020B0604020202020204" pitchFamily="34" charset="0"/>
              <a:buChar char="•"/>
            </a:pPr>
            <a:r>
              <a:rPr lang="en-US" dirty="0"/>
              <a:t>Sexual relations</a:t>
            </a:r>
          </a:p>
          <a:p>
            <a:pPr marL="171450" indent="-171450">
              <a:buFont typeface="Arial" panose="020B0604020202020204" pitchFamily="34" charset="0"/>
              <a:buChar char="•"/>
            </a:pPr>
            <a:r>
              <a:rPr lang="en-US" dirty="0"/>
              <a:t>Dysfunctional relations</a:t>
            </a:r>
          </a:p>
          <a:p>
            <a:pPr marL="171450" indent="-171450">
              <a:buFont typeface="Arial" panose="020B0604020202020204" pitchFamily="34" charset="0"/>
              <a:buChar char="•"/>
            </a:pPr>
            <a:r>
              <a:rPr lang="en-US" dirty="0"/>
              <a:t>End of a relationship</a:t>
            </a:r>
          </a:p>
          <a:p>
            <a:pPr marL="171450" indent="-171450">
              <a:buFont typeface="Arial" panose="020B0604020202020204" pitchFamily="34" charset="0"/>
              <a:buChar char="•"/>
            </a:pPr>
            <a:r>
              <a:rPr lang="en-US" dirty="0"/>
              <a:t>Theories of interpersonal relations</a:t>
            </a:r>
          </a:p>
        </p:txBody>
      </p:sp>
      <p:sp>
        <p:nvSpPr>
          <p:cNvPr id="4" name="Slide Number Placeholder 3"/>
          <p:cNvSpPr>
            <a:spLocks noGrp="1"/>
          </p:cNvSpPr>
          <p:nvPr>
            <p:ph type="sldNum" sz="quarter" idx="10"/>
          </p:nvPr>
        </p:nvSpPr>
        <p:spPr/>
        <p:txBody>
          <a:bodyPr/>
          <a:lstStyle/>
          <a:p>
            <a:fld id="{E0746DE6-3336-457D-A091-FA20AC1C536E}" type="slidenum">
              <a:rPr lang="en-US" smtClean="0"/>
              <a:t>8</a:t>
            </a:fld>
            <a:endParaRPr lang="en-US"/>
          </a:p>
        </p:txBody>
      </p:sp>
    </p:spTree>
    <p:extLst>
      <p:ext uri="{BB962C8B-B14F-4D97-AF65-F5344CB8AC3E}">
        <p14:creationId xmlns:p14="http://schemas.microsoft.com/office/powerpoint/2010/main" val="1760007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talking about:</a:t>
            </a:r>
          </a:p>
          <a:p>
            <a:pPr marL="171450" indent="-171450">
              <a:buFont typeface="Arial" panose="020B0604020202020204" pitchFamily="34" charset="0"/>
              <a:buChar char="•"/>
            </a:pPr>
            <a:r>
              <a:rPr lang="en-US" dirty="0"/>
              <a:t>Relationship intervention</a:t>
            </a:r>
          </a:p>
        </p:txBody>
      </p:sp>
      <p:sp>
        <p:nvSpPr>
          <p:cNvPr id="4" name="Slide Number Placeholder 3"/>
          <p:cNvSpPr>
            <a:spLocks noGrp="1"/>
          </p:cNvSpPr>
          <p:nvPr>
            <p:ph type="sldNum" sz="quarter" idx="10"/>
          </p:nvPr>
        </p:nvSpPr>
        <p:spPr/>
        <p:txBody>
          <a:bodyPr/>
          <a:lstStyle/>
          <a:p>
            <a:fld id="{E0746DE6-3336-457D-A091-FA20AC1C536E}" type="slidenum">
              <a:rPr lang="en-US" smtClean="0"/>
              <a:t>10</a:t>
            </a:fld>
            <a:endParaRPr lang="en-US"/>
          </a:p>
        </p:txBody>
      </p:sp>
    </p:spTree>
    <p:extLst>
      <p:ext uri="{BB962C8B-B14F-4D97-AF65-F5344CB8AC3E}">
        <p14:creationId xmlns:p14="http://schemas.microsoft.com/office/powerpoint/2010/main" val="31679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391AB-F383-4237-A071-AD1C6E9246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6636DA-4FDE-4B32-8CCE-37EFA3E757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F87932-8FF0-4DF1-A776-9A3CE37618A7}"/>
              </a:ext>
            </a:extLst>
          </p:cNvPr>
          <p:cNvSpPr>
            <a:spLocks noGrp="1"/>
          </p:cNvSpPr>
          <p:nvPr>
            <p:ph type="dt" sz="half" idx="10"/>
          </p:nvPr>
        </p:nvSpPr>
        <p:spPr/>
        <p:txBody>
          <a:bodyPr/>
          <a:lstStyle/>
          <a:p>
            <a:fld id="{5D6495F3-B757-4FAF-98AA-EDA7D1485485}" type="datetimeFigureOut">
              <a:rPr lang="en-US" smtClean="0"/>
              <a:t>11/10/20</a:t>
            </a:fld>
            <a:endParaRPr lang="en-US"/>
          </a:p>
        </p:txBody>
      </p:sp>
      <p:sp>
        <p:nvSpPr>
          <p:cNvPr id="5" name="Footer Placeholder 4">
            <a:extLst>
              <a:ext uri="{FF2B5EF4-FFF2-40B4-BE49-F238E27FC236}">
                <a16:creationId xmlns:a16="http://schemas.microsoft.com/office/drawing/2014/main" id="{5F38FAB8-C9F1-4DBB-B355-D8DEE3706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490E3-D8E8-4766-9104-14009BF5636F}"/>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456901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B8678-553E-4A5B-8CFE-5DB358BDF3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3AF303-1F73-4575-83E6-561589F163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36EC56-7DCF-400D-A871-C26291EB10AD}"/>
              </a:ext>
            </a:extLst>
          </p:cNvPr>
          <p:cNvSpPr>
            <a:spLocks noGrp="1"/>
          </p:cNvSpPr>
          <p:nvPr>
            <p:ph type="dt" sz="half" idx="10"/>
          </p:nvPr>
        </p:nvSpPr>
        <p:spPr/>
        <p:txBody>
          <a:bodyPr/>
          <a:lstStyle/>
          <a:p>
            <a:fld id="{5D6495F3-B757-4FAF-98AA-EDA7D1485485}" type="datetimeFigureOut">
              <a:rPr lang="en-US" smtClean="0"/>
              <a:t>11/10/20</a:t>
            </a:fld>
            <a:endParaRPr lang="en-US"/>
          </a:p>
        </p:txBody>
      </p:sp>
      <p:sp>
        <p:nvSpPr>
          <p:cNvPr id="5" name="Footer Placeholder 4">
            <a:extLst>
              <a:ext uri="{FF2B5EF4-FFF2-40B4-BE49-F238E27FC236}">
                <a16:creationId xmlns:a16="http://schemas.microsoft.com/office/drawing/2014/main" id="{17FFAC5B-7C77-4F8C-ADB0-8D208A2EB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F48AF-AB8F-4DD2-BC77-7E2F42AD3B87}"/>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187317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ED820-BFE6-41B5-8064-984037A999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A27FEA-5359-474A-B4F8-FF510DD748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DD33D-563C-4B8C-B8C1-625FF5C5B85D}"/>
              </a:ext>
            </a:extLst>
          </p:cNvPr>
          <p:cNvSpPr>
            <a:spLocks noGrp="1"/>
          </p:cNvSpPr>
          <p:nvPr>
            <p:ph type="dt" sz="half" idx="10"/>
          </p:nvPr>
        </p:nvSpPr>
        <p:spPr/>
        <p:txBody>
          <a:bodyPr/>
          <a:lstStyle/>
          <a:p>
            <a:fld id="{5D6495F3-B757-4FAF-98AA-EDA7D1485485}" type="datetimeFigureOut">
              <a:rPr lang="en-US" smtClean="0"/>
              <a:t>11/10/20</a:t>
            </a:fld>
            <a:endParaRPr lang="en-US"/>
          </a:p>
        </p:txBody>
      </p:sp>
      <p:sp>
        <p:nvSpPr>
          <p:cNvPr id="5" name="Footer Placeholder 4">
            <a:extLst>
              <a:ext uri="{FF2B5EF4-FFF2-40B4-BE49-F238E27FC236}">
                <a16:creationId xmlns:a16="http://schemas.microsoft.com/office/drawing/2014/main" id="{40471877-89FD-46BE-832F-C5660A556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E675F-CC4D-48CF-90C8-53829EE08B8C}"/>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2454621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AF9620-38BC-4982-922B-C904A70C41DD}" type="datetimeFigureOut">
              <a:rPr lang="en-US" dirty="0"/>
              <a:t>11/10/20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22670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BC967-18DB-4664-9B4D-06177FB946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DF7174-64B4-4D8F-BF44-3DD1F66CAD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CD83D3-86C4-482F-A2DC-B4C55DBF3F7A}"/>
              </a:ext>
            </a:extLst>
          </p:cNvPr>
          <p:cNvSpPr>
            <a:spLocks noGrp="1"/>
          </p:cNvSpPr>
          <p:nvPr>
            <p:ph type="dt" sz="half" idx="10"/>
          </p:nvPr>
        </p:nvSpPr>
        <p:spPr/>
        <p:txBody>
          <a:bodyPr/>
          <a:lstStyle/>
          <a:p>
            <a:fld id="{5D6495F3-B757-4FAF-98AA-EDA7D1485485}" type="datetimeFigureOut">
              <a:rPr lang="en-US" smtClean="0"/>
              <a:t>11/10/20</a:t>
            </a:fld>
            <a:endParaRPr lang="en-US"/>
          </a:p>
        </p:txBody>
      </p:sp>
      <p:sp>
        <p:nvSpPr>
          <p:cNvPr id="5" name="Footer Placeholder 4">
            <a:extLst>
              <a:ext uri="{FF2B5EF4-FFF2-40B4-BE49-F238E27FC236}">
                <a16:creationId xmlns:a16="http://schemas.microsoft.com/office/drawing/2014/main" id="{DCF05BE2-6C23-4CB4-A63E-457E635BF2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097965-24FE-4C07-BE16-69AE439950EF}"/>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27576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3394D-04EF-440C-B08B-114464B315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EBE3F6-F021-4D6B-8B0D-EF74D7461F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96233C-6806-4593-91C0-CF4ECD84A601}"/>
              </a:ext>
            </a:extLst>
          </p:cNvPr>
          <p:cNvSpPr>
            <a:spLocks noGrp="1"/>
          </p:cNvSpPr>
          <p:nvPr>
            <p:ph type="dt" sz="half" idx="10"/>
          </p:nvPr>
        </p:nvSpPr>
        <p:spPr/>
        <p:txBody>
          <a:bodyPr/>
          <a:lstStyle/>
          <a:p>
            <a:fld id="{5D6495F3-B757-4FAF-98AA-EDA7D1485485}" type="datetimeFigureOut">
              <a:rPr lang="en-US" smtClean="0"/>
              <a:t>11/10/20</a:t>
            </a:fld>
            <a:endParaRPr lang="en-US"/>
          </a:p>
        </p:txBody>
      </p:sp>
      <p:sp>
        <p:nvSpPr>
          <p:cNvPr id="5" name="Footer Placeholder 4">
            <a:extLst>
              <a:ext uri="{FF2B5EF4-FFF2-40B4-BE49-F238E27FC236}">
                <a16:creationId xmlns:a16="http://schemas.microsoft.com/office/drawing/2014/main" id="{963A761E-2D3A-4397-A82C-2F3B981DE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297E71-B59F-4260-B01B-2B7CEB0896BD}"/>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63932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DFCB-DD40-4637-9CAB-2BAF24231C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94065F-4B44-4622-98EE-166F936489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AF1249-B890-4466-9E24-84A2490700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0FA9B4-D282-452F-B78A-FF5873ACF45A}"/>
              </a:ext>
            </a:extLst>
          </p:cNvPr>
          <p:cNvSpPr>
            <a:spLocks noGrp="1"/>
          </p:cNvSpPr>
          <p:nvPr>
            <p:ph type="dt" sz="half" idx="10"/>
          </p:nvPr>
        </p:nvSpPr>
        <p:spPr/>
        <p:txBody>
          <a:bodyPr/>
          <a:lstStyle/>
          <a:p>
            <a:fld id="{5D6495F3-B757-4FAF-98AA-EDA7D1485485}" type="datetimeFigureOut">
              <a:rPr lang="en-US" smtClean="0"/>
              <a:t>11/10/20</a:t>
            </a:fld>
            <a:endParaRPr lang="en-US"/>
          </a:p>
        </p:txBody>
      </p:sp>
      <p:sp>
        <p:nvSpPr>
          <p:cNvPr id="6" name="Footer Placeholder 5">
            <a:extLst>
              <a:ext uri="{FF2B5EF4-FFF2-40B4-BE49-F238E27FC236}">
                <a16:creationId xmlns:a16="http://schemas.microsoft.com/office/drawing/2014/main" id="{6E9B0F13-A139-4B66-9544-16480800F6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8791D0-EC30-4D8C-8764-475D8DB34F19}"/>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08150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AA7D-15D2-4D5F-B1C4-501073416D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E80A0E-25B9-4E8E-8B0D-201E1C5640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89B111-0CA0-47CD-9F0B-DBCBA3AE3C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F0E02D-3176-4B85-ACB6-721F268274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7D9317-BBE1-4F36-82FE-E348F6F18A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37DDCB-69F8-49FA-A111-C8AB271389E7}"/>
              </a:ext>
            </a:extLst>
          </p:cNvPr>
          <p:cNvSpPr>
            <a:spLocks noGrp="1"/>
          </p:cNvSpPr>
          <p:nvPr>
            <p:ph type="dt" sz="half" idx="10"/>
          </p:nvPr>
        </p:nvSpPr>
        <p:spPr/>
        <p:txBody>
          <a:bodyPr/>
          <a:lstStyle/>
          <a:p>
            <a:fld id="{5D6495F3-B757-4FAF-98AA-EDA7D1485485}" type="datetimeFigureOut">
              <a:rPr lang="en-US" smtClean="0"/>
              <a:t>11/10/20</a:t>
            </a:fld>
            <a:endParaRPr lang="en-US"/>
          </a:p>
        </p:txBody>
      </p:sp>
      <p:sp>
        <p:nvSpPr>
          <p:cNvPr id="8" name="Footer Placeholder 7">
            <a:extLst>
              <a:ext uri="{FF2B5EF4-FFF2-40B4-BE49-F238E27FC236}">
                <a16:creationId xmlns:a16="http://schemas.microsoft.com/office/drawing/2014/main" id="{4A18B0CD-1F68-412E-9232-F267114CA7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9B21FC-12CC-472D-BC38-EF413158CC5D}"/>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89414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F51AB-8384-4E67-914C-B39484AD23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909660-3861-4545-BF68-9ED039B5D0F0}"/>
              </a:ext>
            </a:extLst>
          </p:cNvPr>
          <p:cNvSpPr>
            <a:spLocks noGrp="1"/>
          </p:cNvSpPr>
          <p:nvPr>
            <p:ph type="dt" sz="half" idx="10"/>
          </p:nvPr>
        </p:nvSpPr>
        <p:spPr/>
        <p:txBody>
          <a:bodyPr/>
          <a:lstStyle/>
          <a:p>
            <a:fld id="{5D6495F3-B757-4FAF-98AA-EDA7D1485485}" type="datetimeFigureOut">
              <a:rPr lang="en-US" smtClean="0"/>
              <a:t>11/10/20</a:t>
            </a:fld>
            <a:endParaRPr lang="en-US"/>
          </a:p>
        </p:txBody>
      </p:sp>
      <p:sp>
        <p:nvSpPr>
          <p:cNvPr id="4" name="Footer Placeholder 3">
            <a:extLst>
              <a:ext uri="{FF2B5EF4-FFF2-40B4-BE49-F238E27FC236}">
                <a16:creationId xmlns:a16="http://schemas.microsoft.com/office/drawing/2014/main" id="{FDDD5392-AC3A-4EAF-ADE6-B6CF4B50AC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679880-BF48-4F4D-B8B3-4E99FC415FF9}"/>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351489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F98E25-CF37-4F73-9E22-210238167867}"/>
              </a:ext>
            </a:extLst>
          </p:cNvPr>
          <p:cNvSpPr>
            <a:spLocks noGrp="1"/>
          </p:cNvSpPr>
          <p:nvPr>
            <p:ph type="dt" sz="half" idx="10"/>
          </p:nvPr>
        </p:nvSpPr>
        <p:spPr/>
        <p:txBody>
          <a:bodyPr/>
          <a:lstStyle/>
          <a:p>
            <a:fld id="{5D6495F3-B757-4FAF-98AA-EDA7D1485485}" type="datetimeFigureOut">
              <a:rPr lang="en-US" smtClean="0"/>
              <a:t>11/10/20</a:t>
            </a:fld>
            <a:endParaRPr lang="en-US"/>
          </a:p>
        </p:txBody>
      </p:sp>
      <p:sp>
        <p:nvSpPr>
          <p:cNvPr id="3" name="Footer Placeholder 2">
            <a:extLst>
              <a:ext uri="{FF2B5EF4-FFF2-40B4-BE49-F238E27FC236}">
                <a16:creationId xmlns:a16="http://schemas.microsoft.com/office/drawing/2014/main" id="{89D7A0E1-38AB-4FDA-8EC1-2D7617909C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A8E424-5A91-4557-9ADF-4A9422A0690D}"/>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49780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B935-0427-44CC-A384-333EAD8317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B9DCF6-55CF-43EE-B135-BFC4B4D403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37538E-A112-4E8F-A445-1A06B0C353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30D413-9505-4ED8-BFF1-5141BE9EE3C4}"/>
              </a:ext>
            </a:extLst>
          </p:cNvPr>
          <p:cNvSpPr>
            <a:spLocks noGrp="1"/>
          </p:cNvSpPr>
          <p:nvPr>
            <p:ph type="dt" sz="half" idx="10"/>
          </p:nvPr>
        </p:nvSpPr>
        <p:spPr/>
        <p:txBody>
          <a:bodyPr/>
          <a:lstStyle/>
          <a:p>
            <a:fld id="{5D6495F3-B757-4FAF-98AA-EDA7D1485485}" type="datetimeFigureOut">
              <a:rPr lang="en-US" smtClean="0"/>
              <a:t>11/10/20</a:t>
            </a:fld>
            <a:endParaRPr lang="en-US"/>
          </a:p>
        </p:txBody>
      </p:sp>
      <p:sp>
        <p:nvSpPr>
          <p:cNvPr id="6" name="Footer Placeholder 5">
            <a:extLst>
              <a:ext uri="{FF2B5EF4-FFF2-40B4-BE49-F238E27FC236}">
                <a16:creationId xmlns:a16="http://schemas.microsoft.com/office/drawing/2014/main" id="{F60815B0-4528-4FA2-8472-8F19C0F165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C9FCEF-4406-4552-BFE4-6DA3761357F2}"/>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754063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E22C-69D4-49EC-8858-787B3C67B0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6A4341-3C0B-4025-AE17-8F0F8FABF5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EF5FF01-E0B6-419C-ABCC-70844E4EAC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501218-FFD7-4F25-B220-F5DE5F70693C}"/>
              </a:ext>
            </a:extLst>
          </p:cNvPr>
          <p:cNvSpPr>
            <a:spLocks noGrp="1"/>
          </p:cNvSpPr>
          <p:nvPr>
            <p:ph type="dt" sz="half" idx="10"/>
          </p:nvPr>
        </p:nvSpPr>
        <p:spPr/>
        <p:txBody>
          <a:bodyPr/>
          <a:lstStyle/>
          <a:p>
            <a:fld id="{5D6495F3-B757-4FAF-98AA-EDA7D1485485}" type="datetimeFigureOut">
              <a:rPr lang="en-US" smtClean="0"/>
              <a:t>11/10/20</a:t>
            </a:fld>
            <a:endParaRPr lang="en-US"/>
          </a:p>
        </p:txBody>
      </p:sp>
      <p:sp>
        <p:nvSpPr>
          <p:cNvPr id="6" name="Footer Placeholder 5">
            <a:extLst>
              <a:ext uri="{FF2B5EF4-FFF2-40B4-BE49-F238E27FC236}">
                <a16:creationId xmlns:a16="http://schemas.microsoft.com/office/drawing/2014/main" id="{9687CBFB-34A6-49D8-A1D2-45DF38876E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2726A4-D33A-486A-B120-648AF3D8BA76}"/>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2644743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07C8C3-4165-4353-ABF2-492454AF91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9AA46A-3C66-4E4A-9907-225E50ABB7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7F8214-A11A-4309-9D51-44F35987D1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495F3-B757-4FAF-98AA-EDA7D1485485}" type="datetimeFigureOut">
              <a:rPr lang="en-US" smtClean="0"/>
              <a:t>11/10/20</a:t>
            </a:fld>
            <a:endParaRPr lang="en-US"/>
          </a:p>
        </p:txBody>
      </p:sp>
      <p:sp>
        <p:nvSpPr>
          <p:cNvPr id="5" name="Footer Placeholder 4">
            <a:extLst>
              <a:ext uri="{FF2B5EF4-FFF2-40B4-BE49-F238E27FC236}">
                <a16:creationId xmlns:a16="http://schemas.microsoft.com/office/drawing/2014/main" id="{D6A334EB-8260-4F13-9553-5A8593D9DC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C1EF96-E028-4E68-864E-9B77CF9F25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939C1-24D7-49E9-A58A-7960365209F5}" type="slidenum">
              <a:rPr lang="en-US" smtClean="0"/>
              <a:t>‹#›</a:t>
            </a:fld>
            <a:endParaRPr lang="en-US"/>
          </a:p>
        </p:txBody>
      </p:sp>
    </p:spTree>
    <p:extLst>
      <p:ext uri="{BB962C8B-B14F-4D97-AF65-F5344CB8AC3E}">
        <p14:creationId xmlns:p14="http://schemas.microsoft.com/office/powerpoint/2010/main" val="667004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picserver.org/c/consent.html" TargetMode="External"/><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ommons.wikimedia.org/wiki/file:yes_(band)_logo.png"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familyvolley.blogspot.com/2012/06/just-say-yes-day.html" TargetMode="Externa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loveisrespect.org/resources/help-my-partner-is-blackmailing-me/" TargetMode="External"/><Relationship Id="rId2" Type="http://schemas.openxmlformats.org/officeDocument/2006/relationships/hyperlink" Target="https://www.loveisrespect.org/resources/respecting-your-partners-boundaries/" TargetMode="External"/><Relationship Id="rId1" Type="http://schemas.openxmlformats.org/officeDocument/2006/relationships/slideLayout" Target="../slideLayouts/slideLayout2.xml"/><Relationship Id="rId4" Type="http://schemas.openxmlformats.org/officeDocument/2006/relationships/hyperlink" Target="https://www.loveisrespect.org/resources/what-is-revenge-por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youtu.be/UB9anEZx9LU" TargetMode="External"/><Relationship Id="rId1" Type="http://schemas.openxmlformats.org/officeDocument/2006/relationships/slideLayout" Target="../slideLayouts/slideLayout2.xml"/><Relationship Id="rId4" Type="http://schemas.openxmlformats.org/officeDocument/2006/relationships/hyperlink" Target="https://pxhere.com/en/photo/1445371"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youtu.be/yjzGxLq1Dqs" TargetMode="Externa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A_Movi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045368" y="2043663"/>
            <a:ext cx="6105194" cy="2031055"/>
          </a:xfrm>
        </p:spPr>
        <p:txBody>
          <a:bodyPr>
            <a:normAutofit/>
          </a:bodyPr>
          <a:lstStyle/>
          <a:p>
            <a:r>
              <a:rPr lang="en-US" dirty="0">
                <a:solidFill>
                  <a:srgbClr val="FFFFFF"/>
                </a:solidFill>
              </a:rPr>
              <a:t>Healthy</a:t>
            </a:r>
            <a:br>
              <a:rPr lang="en-US" dirty="0">
                <a:solidFill>
                  <a:srgbClr val="FFFFFF"/>
                </a:solidFill>
              </a:rPr>
            </a:br>
            <a:r>
              <a:rPr lang="en-US" dirty="0">
                <a:solidFill>
                  <a:srgbClr val="FFFFFF"/>
                </a:solidFill>
              </a:rPr>
              <a:t>Relationships</a:t>
            </a:r>
          </a:p>
        </p:txBody>
      </p:sp>
      <p:sp>
        <p:nvSpPr>
          <p:cNvPr id="3" name="Content Placeholder 2"/>
          <p:cNvSpPr>
            <a:spLocks noGrp="1"/>
          </p:cNvSpPr>
          <p:nvPr>
            <p:ph type="subTitle" idx="1"/>
          </p:nvPr>
        </p:nvSpPr>
        <p:spPr>
          <a:xfrm>
            <a:off x="3045368" y="4074718"/>
            <a:ext cx="6105194" cy="914725"/>
          </a:xfrm>
        </p:spPr>
        <p:txBody>
          <a:bodyPr>
            <a:normAutofit/>
          </a:bodyPr>
          <a:lstStyle/>
          <a:p>
            <a:r>
              <a:rPr lang="en-US" dirty="0">
                <a:solidFill>
                  <a:srgbClr val="FFFFFF"/>
                </a:solidFill>
              </a:rPr>
              <a:t>Setting boundaries</a:t>
            </a:r>
          </a:p>
          <a:p>
            <a:r>
              <a:rPr lang="en-US" dirty="0">
                <a:solidFill>
                  <a:srgbClr val="FFFFFF"/>
                </a:solidFill>
              </a:rPr>
              <a:t>Consent</a:t>
            </a:r>
            <a:endParaRPr dirty="0">
              <a:solidFill>
                <a:srgbClr val="FFFFFF"/>
              </a:solidFill>
            </a:endParaRPr>
          </a:p>
        </p:txBody>
      </p:sp>
    </p:spTree>
    <p:extLst>
      <p:ext uri="{BB962C8B-B14F-4D97-AF65-F5344CB8AC3E}">
        <p14:creationId xmlns:p14="http://schemas.microsoft.com/office/powerpoint/2010/main" val="3677125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5"/>
            <a:ext cx="10515600" cy="1325563"/>
          </a:xfrm>
        </p:spPr>
        <p:txBody>
          <a:bodyPr vert="horz" lIns="91440" tIns="45720" rIns="91440" bIns="45720" rtlCol="0">
            <a:normAutofit/>
          </a:bodyPr>
          <a:lstStyle/>
          <a:p>
            <a:r>
              <a:rPr lang="en-US" kern="1200" dirty="0">
                <a:latin typeface="+mj-lt"/>
                <a:ea typeface="+mj-ea"/>
                <a:cs typeface="+mj-cs"/>
              </a:rPr>
              <a:t>Boundaries Crossed</a:t>
            </a:r>
          </a:p>
        </p:txBody>
      </p:sp>
      <p:sp>
        <p:nvSpPr>
          <p:cNvPr id="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838200" y="1825624"/>
            <a:ext cx="10515600" cy="4549775"/>
          </a:xfrm>
        </p:spPr>
        <p:txBody>
          <a:bodyPr vert="horz" lIns="91440" tIns="45720" rIns="91440" bIns="45720" rtlCol="0">
            <a:normAutofit lnSpcReduction="10000"/>
          </a:bodyPr>
          <a:lstStyle/>
          <a:p>
            <a:pPr marL="0" indent="0">
              <a:lnSpc>
                <a:spcPct val="100000"/>
              </a:lnSpc>
              <a:buNone/>
            </a:pPr>
            <a:r>
              <a:rPr lang="en-US" b="1" kern="1200" dirty="0">
                <a:latin typeface="+mn-lt"/>
                <a:ea typeface="+mn-ea"/>
                <a:cs typeface="+mn-cs"/>
              </a:rPr>
              <a:t>Physical Contact:</a:t>
            </a:r>
          </a:p>
          <a:p>
            <a:pPr>
              <a:lnSpc>
                <a:spcPct val="100000"/>
              </a:lnSpc>
            </a:pPr>
            <a:r>
              <a:rPr lang="en-US" dirty="0"/>
              <a:t>Someone I don’t know well came up to me and hugged me.</a:t>
            </a:r>
          </a:p>
          <a:p>
            <a:pPr marL="0" indent="0">
              <a:lnSpc>
                <a:spcPct val="100000"/>
              </a:lnSpc>
              <a:buNone/>
            </a:pPr>
            <a:r>
              <a:rPr lang="en-US" b="1" kern="1200" dirty="0">
                <a:latin typeface="+mn-lt"/>
                <a:ea typeface="+mn-ea"/>
                <a:cs typeface="+mn-cs"/>
              </a:rPr>
              <a:t>Keeping your personal </a:t>
            </a:r>
            <a:r>
              <a:rPr lang="en-US" b="1" dirty="0"/>
              <a:t>space:</a:t>
            </a:r>
          </a:p>
          <a:p>
            <a:pPr>
              <a:lnSpc>
                <a:spcPct val="100000"/>
              </a:lnSpc>
            </a:pPr>
            <a:r>
              <a:rPr lang="en-US" dirty="0"/>
              <a:t>Someone touches your arm to get your attention or someone takes part of your lunch without asking.</a:t>
            </a:r>
          </a:p>
          <a:p>
            <a:pPr marL="0" indent="0">
              <a:lnSpc>
                <a:spcPct val="100000"/>
              </a:lnSpc>
              <a:buNone/>
            </a:pPr>
            <a:r>
              <a:rPr lang="en-US" b="1" kern="1200" dirty="0">
                <a:latin typeface="+mn-lt"/>
                <a:ea typeface="+mn-ea"/>
                <a:cs typeface="+mn-cs"/>
              </a:rPr>
              <a:t>Language:</a:t>
            </a:r>
          </a:p>
          <a:p>
            <a:pPr>
              <a:lnSpc>
                <a:spcPct val="100000"/>
              </a:lnSpc>
            </a:pPr>
            <a:r>
              <a:rPr lang="en-US" dirty="0"/>
              <a:t>Someone starts using cuss words to talk about another person while you are hanging out with them.</a:t>
            </a:r>
          </a:p>
          <a:p>
            <a:pPr>
              <a:lnSpc>
                <a:spcPct val="100000"/>
              </a:lnSpc>
            </a:pPr>
            <a:r>
              <a:rPr lang="en-US" kern="1200" dirty="0">
                <a:latin typeface="+mn-lt"/>
                <a:ea typeface="+mn-ea"/>
                <a:cs typeface="+mn-cs"/>
              </a:rPr>
              <a:t>Someone makes negative comments about another person’s body. </a:t>
            </a:r>
          </a:p>
          <a:p>
            <a:pPr marL="0" indent="0">
              <a:lnSpc>
                <a:spcPct val="100000"/>
              </a:lnSpc>
              <a:buNone/>
            </a:pPr>
            <a:endParaRPr lang="en-US" kern="1200" dirty="0">
              <a:latin typeface="+mn-lt"/>
              <a:ea typeface="+mn-ea"/>
              <a:cs typeface="+mn-cs"/>
            </a:endParaRPr>
          </a:p>
          <a:p>
            <a:pPr marL="0" indent="0">
              <a:buNone/>
            </a:pPr>
            <a:endParaRPr lang="en-US" kern="1200" dirty="0">
              <a:latin typeface="+mn-lt"/>
              <a:ea typeface="+mn-ea"/>
              <a:cs typeface="+mn-cs"/>
            </a:endParaRPr>
          </a:p>
        </p:txBody>
      </p:sp>
    </p:spTree>
    <p:extLst>
      <p:ext uri="{BB962C8B-B14F-4D97-AF65-F5344CB8AC3E}">
        <p14:creationId xmlns:p14="http://schemas.microsoft.com/office/powerpoint/2010/main" val="4117722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0019DF-65F1-4290-8276-2C14372D9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58"/>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AC75B1D-4749-49A1-8553-FD296DD7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A8ECCF6-3858-46C9-8F9F-C06506CC3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2551" y="1371600"/>
            <a:ext cx="9486899" cy="411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9B08417-6C87-564B-82D0-5DC01889124C}"/>
              </a:ext>
            </a:extLst>
          </p:cNvPr>
          <p:cNvSpPr>
            <a:spLocks noGrp="1"/>
          </p:cNvSpPr>
          <p:nvPr>
            <p:ph type="title"/>
          </p:nvPr>
        </p:nvSpPr>
        <p:spPr>
          <a:xfrm>
            <a:off x="2296413" y="2085788"/>
            <a:ext cx="7599175" cy="2084430"/>
          </a:xfrm>
        </p:spPr>
        <p:txBody>
          <a:bodyPr vert="horz" lIns="91440" tIns="45720" rIns="91440" bIns="45720" rtlCol="0" anchor="b">
            <a:normAutofit/>
          </a:bodyPr>
          <a:lstStyle/>
          <a:p>
            <a:pPr algn="ctr"/>
            <a:r>
              <a:rPr lang="en-US" b="1" kern="1200" dirty="0">
                <a:solidFill>
                  <a:schemeClr val="bg1">
                    <a:alpha val="60000"/>
                  </a:schemeClr>
                </a:solidFill>
                <a:latin typeface="+mj-lt"/>
                <a:ea typeface="+mj-ea"/>
                <a:cs typeface="+mj-cs"/>
              </a:rPr>
              <a:t>Brainstorm </a:t>
            </a:r>
            <a:br>
              <a:rPr lang="en-US" b="1" kern="1200" dirty="0">
                <a:solidFill>
                  <a:schemeClr val="bg1">
                    <a:alpha val="60000"/>
                  </a:schemeClr>
                </a:solidFill>
                <a:latin typeface="+mj-lt"/>
                <a:ea typeface="+mj-ea"/>
                <a:cs typeface="+mj-cs"/>
              </a:rPr>
            </a:br>
            <a:r>
              <a:rPr lang="en-US" b="1" kern="1200" dirty="0">
                <a:solidFill>
                  <a:schemeClr val="bg1">
                    <a:alpha val="60000"/>
                  </a:schemeClr>
                </a:solidFill>
                <a:latin typeface="+mj-lt"/>
                <a:ea typeface="+mj-ea"/>
                <a:cs typeface="+mj-cs"/>
              </a:rPr>
              <a:t>other examples of </a:t>
            </a:r>
            <a:br>
              <a:rPr lang="en-US" b="1" kern="1200" dirty="0">
                <a:solidFill>
                  <a:schemeClr val="bg1">
                    <a:alpha val="60000"/>
                  </a:schemeClr>
                </a:solidFill>
                <a:latin typeface="+mj-lt"/>
                <a:ea typeface="+mj-ea"/>
                <a:cs typeface="+mj-cs"/>
              </a:rPr>
            </a:br>
            <a:r>
              <a:rPr lang="en-US" b="1" kern="1200" dirty="0">
                <a:solidFill>
                  <a:schemeClr val="bg1">
                    <a:alpha val="60000"/>
                  </a:schemeClr>
                </a:solidFill>
                <a:latin typeface="+mj-lt"/>
                <a:ea typeface="+mj-ea"/>
                <a:cs typeface="+mj-cs"/>
              </a:rPr>
              <a:t>boundaries being crossed</a:t>
            </a:r>
          </a:p>
        </p:txBody>
      </p:sp>
    </p:spTree>
    <p:extLst>
      <p:ext uri="{BB962C8B-B14F-4D97-AF65-F5344CB8AC3E}">
        <p14:creationId xmlns:p14="http://schemas.microsoft.com/office/powerpoint/2010/main" val="2315444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1870997" y="1607809"/>
            <a:ext cx="9236026" cy="2876680"/>
          </a:xfrm>
        </p:spPr>
        <p:txBody>
          <a:bodyPr anchor="b">
            <a:normAutofit/>
          </a:bodyPr>
          <a:lstStyle/>
          <a:p>
            <a:r>
              <a:rPr lang="en-US" sz="9600" dirty="0">
                <a:solidFill>
                  <a:srgbClr val="FFFFFF"/>
                </a:solidFill>
              </a:rPr>
              <a:t>Consent</a:t>
            </a:r>
          </a:p>
        </p:txBody>
      </p:sp>
      <p:sp>
        <p:nvSpPr>
          <p:cNvPr id="4" name="Subtitle 3">
            <a:extLst>
              <a:ext uri="{FF2B5EF4-FFF2-40B4-BE49-F238E27FC236}">
                <a16:creationId xmlns:a16="http://schemas.microsoft.com/office/drawing/2014/main" id="{BF2B2863-0334-A641-BC17-EE794CCD6B43}"/>
              </a:ext>
            </a:extLst>
          </p:cNvPr>
          <p:cNvSpPr>
            <a:spLocks noGrp="1"/>
          </p:cNvSpPr>
          <p:nvPr>
            <p:ph type="subTitle" idx="1"/>
          </p:nvPr>
        </p:nvSpPr>
        <p:spPr>
          <a:xfrm>
            <a:off x="1987499" y="4810308"/>
            <a:ext cx="9003022" cy="1076551"/>
          </a:xfrm>
        </p:spPr>
        <p:txBody>
          <a:bodyPr>
            <a:normAutofit/>
          </a:bodyPr>
          <a:lstStyle/>
          <a:p>
            <a:pPr algn="l"/>
            <a:endParaRPr lang="en-US" dirty="0"/>
          </a:p>
        </p:txBody>
      </p:sp>
      <p:pic>
        <p:nvPicPr>
          <p:cNvPr id="6" name="Picture 5" descr="A close up of a street sign on a pole&#10;&#10;Description automatically generated">
            <a:extLst>
              <a:ext uri="{FF2B5EF4-FFF2-40B4-BE49-F238E27FC236}">
                <a16:creationId xmlns:a16="http://schemas.microsoft.com/office/drawing/2014/main" id="{270E5080-FC9A-0749-9A94-2053CFADF58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1000" y="158750"/>
            <a:ext cx="11430000" cy="6540500"/>
          </a:xfrm>
          <a:prstGeom prst="rect">
            <a:avLst/>
          </a:prstGeom>
        </p:spPr>
      </p:pic>
      <p:sp>
        <p:nvSpPr>
          <p:cNvPr id="7" name="TextBox 6">
            <a:extLst>
              <a:ext uri="{FF2B5EF4-FFF2-40B4-BE49-F238E27FC236}">
                <a16:creationId xmlns:a16="http://schemas.microsoft.com/office/drawing/2014/main" id="{F7BE00E1-DD17-C041-A046-123A23C24670}"/>
              </a:ext>
            </a:extLst>
          </p:cNvPr>
          <p:cNvSpPr txBox="1"/>
          <p:nvPr/>
        </p:nvSpPr>
        <p:spPr>
          <a:xfrm>
            <a:off x="381000" y="6699250"/>
            <a:ext cx="11430000" cy="230832"/>
          </a:xfrm>
          <a:prstGeom prst="rect">
            <a:avLst/>
          </a:prstGeom>
          <a:noFill/>
        </p:spPr>
        <p:txBody>
          <a:bodyPr wrap="square" rtlCol="0">
            <a:spAutoFit/>
          </a:bodyPr>
          <a:lstStyle/>
          <a:p>
            <a:r>
              <a:rPr lang="en-US" sz="900">
                <a:hlinkClick r:id="rId3" tooltip="http://www.picserver.org/c/consent.html"/>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654141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dirty="0">
                <a:solidFill>
                  <a:srgbClr val="FFFFFF"/>
                </a:solidFill>
              </a:rPr>
              <a:t>How </a:t>
            </a:r>
            <a:br>
              <a:rPr lang="en-US" dirty="0">
                <a:solidFill>
                  <a:srgbClr val="FFFFFF"/>
                </a:solidFill>
              </a:rPr>
            </a:br>
            <a:r>
              <a:rPr lang="en-US" sz="5400" b="1" dirty="0">
                <a:solidFill>
                  <a:srgbClr val="FFFFFF"/>
                </a:solidFill>
              </a:rPr>
              <a:t>Consent </a:t>
            </a:r>
            <a:br>
              <a:rPr lang="en-US" dirty="0">
                <a:solidFill>
                  <a:srgbClr val="FFFFFF"/>
                </a:solidFill>
              </a:rPr>
            </a:br>
            <a:r>
              <a:rPr lang="en-US" dirty="0">
                <a:solidFill>
                  <a:srgbClr val="FFFFFF"/>
                </a:solidFill>
              </a:rPr>
              <a:t>Works</a:t>
            </a:r>
          </a:p>
        </p:txBody>
      </p:sp>
      <p:sp>
        <p:nvSpPr>
          <p:cNvPr id="3" name="Content Placeholder 2"/>
          <p:cNvSpPr>
            <a:spLocks noGrp="1"/>
          </p:cNvSpPr>
          <p:nvPr>
            <p:ph idx="1"/>
          </p:nvPr>
        </p:nvSpPr>
        <p:spPr>
          <a:xfrm>
            <a:off x="6090574" y="801866"/>
            <a:ext cx="5306084" cy="5230634"/>
          </a:xfrm>
        </p:spPr>
        <p:txBody>
          <a:bodyPr anchor="ctr">
            <a:normAutofit/>
          </a:bodyPr>
          <a:lstStyle/>
          <a:p>
            <a:r>
              <a:rPr lang="en-US" dirty="0"/>
              <a:t>In a healthy relationship, all partners are able to talk openly and agree upon what kind of activity they want to engage in. Whether it’s holding hands, kissing, touching, intercourse, or anything else, it’s important for all partners in a relationship to feel comfortable with what’s happening, every time it happens.</a:t>
            </a:r>
            <a:endParaRPr sz="2400" dirty="0">
              <a:solidFill>
                <a:srgbClr val="000000"/>
              </a:solidFill>
            </a:endParaRPr>
          </a:p>
        </p:txBody>
      </p:sp>
      <p:sp>
        <p:nvSpPr>
          <p:cNvPr id="4" name="TextBox 3">
            <a:extLst>
              <a:ext uri="{FF2B5EF4-FFF2-40B4-BE49-F238E27FC236}">
                <a16:creationId xmlns:a16="http://schemas.microsoft.com/office/drawing/2014/main" id="{43B6FD50-83BE-C04D-B057-826FF168CFD4}"/>
              </a:ext>
            </a:extLst>
          </p:cNvPr>
          <p:cNvSpPr txBox="1"/>
          <p:nvPr/>
        </p:nvSpPr>
        <p:spPr>
          <a:xfrm>
            <a:off x="7428216" y="6441897"/>
            <a:ext cx="4181582" cy="276999"/>
          </a:xfrm>
          <a:prstGeom prst="rect">
            <a:avLst/>
          </a:prstGeom>
          <a:noFill/>
        </p:spPr>
        <p:txBody>
          <a:bodyPr wrap="square" rtlCol="0">
            <a:spAutoFit/>
          </a:bodyPr>
          <a:lstStyle/>
          <a:p>
            <a:r>
              <a:rPr lang="en-US" sz="1200" dirty="0"/>
              <a:t>https://</a:t>
            </a:r>
            <a:r>
              <a:rPr lang="en-US" sz="1200" dirty="0" err="1"/>
              <a:t>www.loveisrespect.org</a:t>
            </a:r>
            <a:r>
              <a:rPr lang="en-US" sz="1200" dirty="0"/>
              <a:t>/resources/how-consent-works/</a:t>
            </a:r>
          </a:p>
        </p:txBody>
      </p:sp>
    </p:spTree>
    <p:extLst>
      <p:ext uri="{BB962C8B-B14F-4D97-AF65-F5344CB8AC3E}">
        <p14:creationId xmlns:p14="http://schemas.microsoft.com/office/powerpoint/2010/main" val="2382890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4B8B7861-2515-684D-BC93-D16F5C883236}"/>
              </a:ext>
            </a:extLst>
          </p:cNvPr>
          <p:cNvPicPr>
            <a:picLocks noChangeAspect="1"/>
          </p:cNvPicPr>
          <p:nvPr/>
        </p:nvPicPr>
        <p:blipFill rotWithShape="1">
          <a:blip r:embed="rId2">
            <a:alphaModFix amt="4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970" r="14405" b="2"/>
          <a:stretch/>
        </p:blipFill>
        <p:spPr>
          <a:xfrm>
            <a:off x="3132160" y="1021"/>
            <a:ext cx="9059839" cy="6855958"/>
          </a:xfrm>
          <a:prstGeom prst="rect">
            <a:avLst/>
          </a:prstGeom>
        </p:spPr>
      </p:pic>
      <p:sp>
        <p:nvSpPr>
          <p:cNvPr id="4" name="Title 3">
            <a:extLst>
              <a:ext uri="{FF2B5EF4-FFF2-40B4-BE49-F238E27FC236}">
                <a16:creationId xmlns:a16="http://schemas.microsoft.com/office/drawing/2014/main" id="{4B0132DB-961D-DA47-9BF5-99D2E60EED39}"/>
              </a:ext>
            </a:extLst>
          </p:cNvPr>
          <p:cNvSpPr>
            <a:spLocks noGrp="1"/>
          </p:cNvSpPr>
          <p:nvPr>
            <p:ph type="title"/>
          </p:nvPr>
        </p:nvSpPr>
        <p:spPr>
          <a:xfrm>
            <a:off x="6556100" y="1099671"/>
            <a:ext cx="4972511" cy="3367554"/>
          </a:xfrm>
        </p:spPr>
        <p:txBody>
          <a:bodyPr vert="horz" lIns="91440" tIns="45720" rIns="91440" bIns="45720" rtlCol="0" anchor="b">
            <a:normAutofit fontScale="90000"/>
          </a:bodyPr>
          <a:lstStyle/>
          <a:p>
            <a:pPr algn="ctr"/>
            <a:r>
              <a:rPr lang="en-US" sz="6600" b="1" kern="1200" dirty="0">
                <a:latin typeface="Cooper Black" panose="0208090404030B020404" pitchFamily="18" charset="77"/>
                <a:cs typeface="Baloo" panose="03080902040302020200" pitchFamily="66" charset="77"/>
              </a:rPr>
              <a:t>Consent is an enthusiastic YES</a:t>
            </a:r>
          </a:p>
        </p:txBody>
      </p:sp>
      <p:sp>
        <p:nvSpPr>
          <p:cNvPr id="20" name="Freeform: Shape 19">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descr="Text, icon&#10;&#10;Description automatically generated">
            <a:extLst>
              <a:ext uri="{FF2B5EF4-FFF2-40B4-BE49-F238E27FC236}">
                <a16:creationId xmlns:a16="http://schemas.microsoft.com/office/drawing/2014/main" id="{D844AE78-33CC-E640-9E30-355F4DC2B79B}"/>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7127" r="7220"/>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8" name="TextBox 7">
            <a:extLst>
              <a:ext uri="{FF2B5EF4-FFF2-40B4-BE49-F238E27FC236}">
                <a16:creationId xmlns:a16="http://schemas.microsoft.com/office/drawing/2014/main" id="{3CCF08CD-7699-2F41-BECE-041C6004DE48}"/>
              </a:ext>
            </a:extLst>
          </p:cNvPr>
          <p:cNvSpPr txBox="1"/>
          <p:nvPr/>
        </p:nvSpPr>
        <p:spPr>
          <a:xfrm>
            <a:off x="9884956" y="6656924"/>
            <a:ext cx="230704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commons.wikimedia.org/wiki/file:yes_(band)_logo.p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13" name="TextBox 12">
            <a:extLst>
              <a:ext uri="{FF2B5EF4-FFF2-40B4-BE49-F238E27FC236}">
                <a16:creationId xmlns:a16="http://schemas.microsoft.com/office/drawing/2014/main" id="{94CB0634-E384-3A4D-A72B-E21753F1FEF5}"/>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familyvolley.blogspot.com/2012/06/just-say-yes-day.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85111283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9">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1">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5" name="Content Placeholder 4">
            <a:extLst>
              <a:ext uri="{FF2B5EF4-FFF2-40B4-BE49-F238E27FC236}">
                <a16:creationId xmlns:a16="http://schemas.microsoft.com/office/drawing/2014/main" id="{FB566D1D-98EE-D04A-B5FA-FD905476C724}"/>
              </a:ext>
            </a:extLst>
          </p:cNvPr>
          <p:cNvSpPr>
            <a:spLocks noGrp="1"/>
          </p:cNvSpPr>
          <p:nvPr>
            <p:ph idx="1"/>
          </p:nvPr>
        </p:nvSpPr>
        <p:spPr>
          <a:xfrm>
            <a:off x="2618437" y="1900719"/>
            <a:ext cx="6955124" cy="3509481"/>
          </a:xfrm>
        </p:spPr>
        <p:txBody>
          <a:bodyPr anchor="t">
            <a:normAutofit/>
          </a:bodyPr>
          <a:lstStyle/>
          <a:p>
            <a:r>
              <a:rPr lang="en-US" sz="4400" dirty="0"/>
              <a:t>A common misconception about consent is that talking about or getting consent will make a moment awkward or “ruin the mood.”</a:t>
            </a:r>
            <a:endParaRPr lang="en-US" sz="4400" dirty="0">
              <a:solidFill>
                <a:srgbClr val="FFFFFF"/>
              </a:solidFill>
            </a:endParaRPr>
          </a:p>
        </p:txBody>
      </p:sp>
    </p:spTree>
    <p:extLst>
      <p:ext uri="{BB962C8B-B14F-4D97-AF65-F5344CB8AC3E}">
        <p14:creationId xmlns:p14="http://schemas.microsoft.com/office/powerpoint/2010/main" val="113378586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4382AB-810A-A84D-B3EF-538293EBFA4F}"/>
              </a:ext>
            </a:extLst>
          </p:cNvPr>
          <p:cNvSpPr>
            <a:spLocks noGrp="1"/>
          </p:cNvSpPr>
          <p:nvPr>
            <p:ph type="title"/>
          </p:nvPr>
        </p:nvSpPr>
        <p:spPr>
          <a:xfrm>
            <a:off x="1653363" y="365760"/>
            <a:ext cx="9367203" cy="1188720"/>
          </a:xfrm>
        </p:spPr>
        <p:txBody>
          <a:bodyPr>
            <a:normAutofit/>
          </a:bodyPr>
          <a:lstStyle/>
          <a:p>
            <a:r>
              <a:rPr lang="en-US" sz="3700"/>
              <a:t>So, what does a respectful relationship look like?</a:t>
            </a:r>
          </a:p>
        </p:txBody>
      </p:sp>
      <p:sp>
        <p:nvSpPr>
          <p:cNvPr id="36" name="Freeform: Shape 2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2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4">
            <a:extLst>
              <a:ext uri="{FF2B5EF4-FFF2-40B4-BE49-F238E27FC236}">
                <a16:creationId xmlns:a16="http://schemas.microsoft.com/office/drawing/2014/main" id="{CF55D99B-A005-9542-B714-52108DC04B63}"/>
              </a:ext>
            </a:extLst>
          </p:cNvPr>
          <p:cNvSpPr>
            <a:spLocks noGrp="1"/>
          </p:cNvSpPr>
          <p:nvPr>
            <p:ph idx="1"/>
          </p:nvPr>
        </p:nvSpPr>
        <p:spPr>
          <a:xfrm>
            <a:off x="1653363" y="2176272"/>
            <a:ext cx="9367204" cy="4041648"/>
          </a:xfrm>
        </p:spPr>
        <p:txBody>
          <a:bodyPr anchor="t">
            <a:normAutofit/>
          </a:bodyPr>
          <a:lstStyle/>
          <a:p>
            <a:endParaRPr lang="en-US" sz="2200" dirty="0"/>
          </a:p>
          <a:p>
            <a:r>
              <a:rPr lang="en-US" sz="2200" dirty="0"/>
              <a:t>Talking openly and honestly about what you like and don’t like</a:t>
            </a:r>
          </a:p>
          <a:p>
            <a:r>
              <a:rPr lang="en-US" sz="2200" dirty="0"/>
              <a:t>Listening to each other</a:t>
            </a:r>
          </a:p>
          <a:p>
            <a:r>
              <a:rPr lang="en-US" sz="2200" dirty="0"/>
              <a:t>If in a sexual relationship, checking in with each other before, during and after sexual activity</a:t>
            </a:r>
          </a:p>
          <a:p>
            <a:r>
              <a:rPr lang="en-US" sz="2200" dirty="0"/>
              <a:t>Accepting that “No means no” and only “Yes means yes!”</a:t>
            </a:r>
          </a:p>
          <a:p>
            <a:r>
              <a:rPr lang="en-US" sz="2200" dirty="0"/>
              <a:t>Respecting each other’s boundaries, </a:t>
            </a:r>
            <a:r>
              <a:rPr lang="en-US" sz="2200" dirty="0">
                <a:hlinkClick r:id="rId2"/>
              </a:rPr>
              <a:t>no matter what</a:t>
            </a:r>
            <a:endParaRPr lang="en-US" sz="2200" dirty="0"/>
          </a:p>
          <a:p>
            <a:r>
              <a:rPr lang="en-US" sz="2200" dirty="0"/>
              <a:t>Not sharing or </a:t>
            </a:r>
            <a:r>
              <a:rPr lang="en-US" sz="2200" dirty="0">
                <a:hlinkClick r:id="rId3"/>
              </a:rPr>
              <a:t>threatening to share</a:t>
            </a:r>
            <a:r>
              <a:rPr lang="en-US" sz="2200" dirty="0"/>
              <a:t> personal stuff (information, </a:t>
            </a:r>
            <a:r>
              <a:rPr lang="en-US" sz="2200" dirty="0">
                <a:hlinkClick r:id="rId4"/>
              </a:rPr>
              <a:t>pictures, videos</a:t>
            </a:r>
            <a:r>
              <a:rPr lang="en-US" sz="2200" dirty="0"/>
              <a:t>) with others</a:t>
            </a:r>
          </a:p>
          <a:p>
            <a:r>
              <a:rPr lang="en-US" sz="2200" dirty="0"/>
              <a:t>Respecting each other’s right to privacy, online and off</a:t>
            </a:r>
          </a:p>
          <a:p>
            <a:endParaRPr lang="en-US" sz="2200" dirty="0"/>
          </a:p>
        </p:txBody>
      </p:sp>
    </p:spTree>
    <p:extLst>
      <p:ext uri="{BB962C8B-B14F-4D97-AF65-F5344CB8AC3E}">
        <p14:creationId xmlns:p14="http://schemas.microsoft.com/office/powerpoint/2010/main" val="958064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6536ECD0-3AE8-1F4D-B80B-FA5C8173E5F8}"/>
              </a:ext>
            </a:extLst>
          </p:cNvPr>
          <p:cNvSpPr>
            <a:spLocks noGrp="1"/>
          </p:cNvSpPr>
          <p:nvPr>
            <p:ph type="title"/>
          </p:nvPr>
        </p:nvSpPr>
        <p:spPr>
          <a:xfrm>
            <a:off x="2311147" y="365760"/>
            <a:ext cx="7569706" cy="1288238"/>
          </a:xfrm>
        </p:spPr>
        <p:txBody>
          <a:bodyPr anchor="ctr">
            <a:normAutofit fontScale="90000"/>
          </a:bodyPr>
          <a:lstStyle/>
          <a:p>
            <a:pPr algn="ctr"/>
            <a:r>
              <a:rPr lang="en-US" dirty="0"/>
              <a:t>What Makes a Relationship Healthy</a:t>
            </a:r>
          </a:p>
        </p:txBody>
      </p:sp>
      <p:pic>
        <p:nvPicPr>
          <p:cNvPr id="7" name="Content Placeholder 6" descr="A close up of a sign&#10;&#10;Description automatically generated">
            <a:hlinkClick r:id="rId2"/>
            <a:extLst>
              <a:ext uri="{FF2B5EF4-FFF2-40B4-BE49-F238E27FC236}">
                <a16:creationId xmlns:a16="http://schemas.microsoft.com/office/drawing/2014/main" id="{824F2ACC-3F16-E94E-ACCE-DD46AF0EE4C6}"/>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31677" y="1957388"/>
            <a:ext cx="5928646" cy="4024312"/>
          </a:xfrm>
        </p:spPr>
      </p:pic>
    </p:spTree>
    <p:extLst>
      <p:ext uri="{BB962C8B-B14F-4D97-AF65-F5344CB8AC3E}">
        <p14:creationId xmlns:p14="http://schemas.microsoft.com/office/powerpoint/2010/main" val="3951767662"/>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A0D44F6-CFDA-064F-971C-ECE7CE17F06A}"/>
              </a:ext>
            </a:extLst>
          </p:cNvPr>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sz="4000" kern="1200" dirty="0">
                <a:solidFill>
                  <a:schemeClr val="bg2"/>
                </a:solidFill>
                <a:latin typeface="+mj-lt"/>
                <a:ea typeface="+mj-ea"/>
                <a:cs typeface="+mj-cs"/>
              </a:rPr>
              <a:t>Setting and Respecting Boundaries Activity</a:t>
            </a:r>
          </a:p>
        </p:txBody>
      </p:sp>
    </p:spTree>
    <p:extLst>
      <p:ext uri="{BB962C8B-B14F-4D97-AF65-F5344CB8AC3E}">
        <p14:creationId xmlns:p14="http://schemas.microsoft.com/office/powerpoint/2010/main" val="198414178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FB0392E-03FA-7245-B045-7B82839E8B01}"/>
              </a:ext>
            </a:extLst>
          </p:cNvPr>
          <p:cNvSpPr>
            <a:spLocks noGrp="1"/>
          </p:cNvSpPr>
          <p:nvPr>
            <p:ph type="title"/>
          </p:nvPr>
        </p:nvSpPr>
        <p:spPr>
          <a:xfrm>
            <a:off x="838200" y="963507"/>
            <a:ext cx="3494362" cy="4930986"/>
          </a:xfrm>
        </p:spPr>
        <p:txBody>
          <a:bodyPr>
            <a:normAutofit/>
          </a:bodyPr>
          <a:lstStyle/>
          <a:p>
            <a:pPr algn="r"/>
            <a:r>
              <a:rPr lang="en-US" dirty="0">
                <a:solidFill>
                  <a:schemeClr val="accent1"/>
                </a:solidFill>
              </a:rPr>
              <a:t>What to say when your boundaries are being crossed…</a:t>
            </a:r>
          </a:p>
        </p:txBody>
      </p:sp>
      <p:cxnSp>
        <p:nvCxnSpPr>
          <p:cNvPr id="13" name="Straight Connector 17">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0DC2A0C6-9EA1-AE4C-97A4-8C8DE16607E4}"/>
              </a:ext>
            </a:extLst>
          </p:cNvPr>
          <p:cNvSpPr>
            <a:spLocks noGrp="1"/>
          </p:cNvSpPr>
          <p:nvPr>
            <p:ph sz="half" idx="1"/>
          </p:nvPr>
        </p:nvSpPr>
        <p:spPr>
          <a:xfrm>
            <a:off x="4976030" y="963507"/>
            <a:ext cx="6250940" cy="2304627"/>
          </a:xfrm>
        </p:spPr>
        <p:txBody>
          <a:bodyPr anchor="b">
            <a:normAutofit/>
          </a:bodyPr>
          <a:lstStyle/>
          <a:p>
            <a:pPr lvl="2"/>
            <a:r>
              <a:rPr lang="en-US" sz="2800" dirty="0"/>
              <a:t>“Please don’t do that” </a:t>
            </a:r>
          </a:p>
          <a:p>
            <a:pPr lvl="2"/>
            <a:r>
              <a:rPr lang="en-US" sz="2800" dirty="0"/>
              <a:t>“This doesn’t work for me” </a:t>
            </a:r>
          </a:p>
          <a:p>
            <a:pPr lvl="2"/>
            <a:r>
              <a:rPr lang="en-US" sz="2800" dirty="0"/>
              <a:t>“I’m drawing the line at ___” </a:t>
            </a:r>
          </a:p>
          <a:p>
            <a:pPr lvl="2"/>
            <a:r>
              <a:rPr lang="en-US" sz="2800" dirty="0"/>
              <a:t>“Not at this time” </a:t>
            </a:r>
          </a:p>
        </p:txBody>
      </p:sp>
      <p:sp>
        <p:nvSpPr>
          <p:cNvPr id="6" name="Content Placeholder 5">
            <a:extLst>
              <a:ext uri="{FF2B5EF4-FFF2-40B4-BE49-F238E27FC236}">
                <a16:creationId xmlns:a16="http://schemas.microsoft.com/office/drawing/2014/main" id="{BC961272-9B01-3C48-9B28-8B1D4E48C17E}"/>
              </a:ext>
            </a:extLst>
          </p:cNvPr>
          <p:cNvSpPr>
            <a:spLocks noGrp="1"/>
          </p:cNvSpPr>
          <p:nvPr>
            <p:ph sz="half" idx="2"/>
          </p:nvPr>
        </p:nvSpPr>
        <p:spPr>
          <a:xfrm>
            <a:off x="4976030" y="3589866"/>
            <a:ext cx="6250940" cy="2304628"/>
          </a:xfrm>
        </p:spPr>
        <p:txBody>
          <a:bodyPr>
            <a:normAutofit/>
          </a:bodyPr>
          <a:lstStyle/>
          <a:p>
            <a:pPr lvl="2"/>
            <a:r>
              <a:rPr lang="en-US" sz="2800" dirty="0"/>
              <a:t>“I’ve decided not to” </a:t>
            </a:r>
          </a:p>
          <a:p>
            <a:pPr lvl="2"/>
            <a:r>
              <a:rPr lang="en-US" sz="2800" dirty="0"/>
              <a:t>“I don’t want to do that” </a:t>
            </a:r>
          </a:p>
          <a:p>
            <a:pPr lvl="2"/>
            <a:r>
              <a:rPr lang="en-US" sz="2800" dirty="0"/>
              <a:t>“I’m not comfortable with this” </a:t>
            </a:r>
          </a:p>
          <a:p>
            <a:pPr lvl="2"/>
            <a:r>
              <a:rPr lang="en-US" sz="2800" dirty="0"/>
              <a:t>“I can’t do that for you”</a:t>
            </a:r>
          </a:p>
          <a:p>
            <a:pPr lvl="2"/>
            <a:r>
              <a:rPr lang="en-US" sz="2800" dirty="0"/>
              <a:t>“This is not acceptable” </a:t>
            </a:r>
          </a:p>
          <a:p>
            <a:endParaRPr lang="en-US" dirty="0"/>
          </a:p>
        </p:txBody>
      </p:sp>
    </p:spTree>
    <p:extLst>
      <p:ext uri="{BB962C8B-B14F-4D97-AF65-F5344CB8AC3E}">
        <p14:creationId xmlns:p14="http://schemas.microsoft.com/office/powerpoint/2010/main" val="856368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5400" dirty="0">
                <a:solidFill>
                  <a:srgbClr val="FFFFFF"/>
                </a:solidFill>
              </a:rPr>
              <a:t>What is a relationship</a:t>
            </a:r>
          </a:p>
        </p:txBody>
      </p:sp>
      <p:sp>
        <p:nvSpPr>
          <p:cNvPr id="4" name="Content Placeholder 3">
            <a:extLst>
              <a:ext uri="{FF2B5EF4-FFF2-40B4-BE49-F238E27FC236}">
                <a16:creationId xmlns:a16="http://schemas.microsoft.com/office/drawing/2014/main" id="{7683C3D7-176D-1D4A-ACB2-94A54888E60D}"/>
              </a:ext>
            </a:extLst>
          </p:cNvPr>
          <p:cNvSpPr>
            <a:spLocks noGrp="1"/>
          </p:cNvSpPr>
          <p:nvPr>
            <p:ph idx="1"/>
          </p:nvPr>
        </p:nvSpPr>
        <p:spPr>
          <a:xfrm>
            <a:off x="1179226" y="3092970"/>
            <a:ext cx="9833548" cy="2693976"/>
          </a:xfrm>
        </p:spPr>
        <p:txBody>
          <a:bodyPr>
            <a:normAutofit/>
          </a:bodyPr>
          <a:lstStyle/>
          <a:p>
            <a:r>
              <a:rPr lang="en-US" sz="6000" dirty="0">
                <a:solidFill>
                  <a:srgbClr val="000000"/>
                </a:solidFill>
              </a:rPr>
              <a:t>The way in which two or more people are connected.</a:t>
            </a:r>
          </a:p>
        </p:txBody>
      </p:sp>
    </p:spTree>
    <p:extLst>
      <p:ext uri="{BB962C8B-B14F-4D97-AF65-F5344CB8AC3E}">
        <p14:creationId xmlns:p14="http://schemas.microsoft.com/office/powerpoint/2010/main" val="3792770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3981"/>
            <a:ext cx="11274158"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tle 3">
            <a:extLst>
              <a:ext uri="{FF2B5EF4-FFF2-40B4-BE49-F238E27FC236}">
                <a16:creationId xmlns:a16="http://schemas.microsoft.com/office/drawing/2014/main" id="{E1547698-7B2B-8E4D-9C7F-3921B2366C30}"/>
              </a:ext>
            </a:extLst>
          </p:cNvPr>
          <p:cNvSpPr>
            <a:spLocks noGrp="1"/>
          </p:cNvSpPr>
          <p:nvPr>
            <p:ph type="title"/>
          </p:nvPr>
        </p:nvSpPr>
        <p:spPr>
          <a:xfrm>
            <a:off x="731519" y="731520"/>
            <a:ext cx="10666145" cy="1426464"/>
          </a:xfrm>
        </p:spPr>
        <p:txBody>
          <a:bodyPr>
            <a:normAutofit/>
          </a:bodyPr>
          <a:lstStyle/>
          <a:p>
            <a:r>
              <a:rPr lang="en-US" dirty="0">
                <a:solidFill>
                  <a:srgbClr val="FFFFFF"/>
                </a:solidFill>
              </a:rPr>
              <a:t>How to Express your Boundaries</a:t>
            </a: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9006933"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C4F45667-2145-D944-9B30-61B41E95A8A3}"/>
              </a:ext>
            </a:extLst>
          </p:cNvPr>
          <p:cNvSpPr>
            <a:spLocks noGrp="1"/>
          </p:cNvSpPr>
          <p:nvPr>
            <p:ph idx="1"/>
          </p:nvPr>
        </p:nvSpPr>
        <p:spPr>
          <a:xfrm>
            <a:off x="789456" y="2789918"/>
            <a:ext cx="8370393" cy="3300196"/>
          </a:xfrm>
        </p:spPr>
        <p:txBody>
          <a:bodyPr anchor="ctr">
            <a:normAutofit/>
          </a:bodyPr>
          <a:lstStyle/>
          <a:p>
            <a:r>
              <a:rPr lang="en-US" sz="4400" dirty="0"/>
              <a:t>Use Confident Body Language</a:t>
            </a:r>
          </a:p>
          <a:p>
            <a:r>
              <a:rPr lang="en-US" sz="4400" dirty="0"/>
              <a:t>Be Respectful</a:t>
            </a:r>
          </a:p>
          <a:p>
            <a:r>
              <a:rPr lang="en-US" sz="4400" dirty="0"/>
              <a:t>Plan Ahead</a:t>
            </a:r>
          </a:p>
        </p:txBody>
      </p:sp>
      <p:sp>
        <p:nvSpPr>
          <p:cNvPr id="14" name="Rectangle 13">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2480956"/>
            <a:ext cx="2112264"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4529023"/>
            <a:ext cx="2107363"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828966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1F653-D40C-F346-86F7-5382047F22C7}"/>
              </a:ext>
            </a:extLst>
          </p:cNvPr>
          <p:cNvSpPr>
            <a:spLocks noGrp="1"/>
          </p:cNvSpPr>
          <p:nvPr>
            <p:ph type="title"/>
          </p:nvPr>
        </p:nvSpPr>
        <p:spPr>
          <a:xfrm>
            <a:off x="686834" y="1153572"/>
            <a:ext cx="3200400" cy="4461163"/>
          </a:xfrm>
        </p:spPr>
        <p:txBody>
          <a:bodyPr>
            <a:normAutofit/>
          </a:bodyPr>
          <a:lstStyle/>
          <a:p>
            <a:r>
              <a:rPr lang="en-US" b="1">
                <a:solidFill>
                  <a:srgbClr val="FFFFFF"/>
                </a:solidFill>
              </a:rPr>
              <a:t>Relationship Bill of Rights</a:t>
            </a:r>
            <a:br>
              <a:rPr lang="en-US">
                <a:solidFill>
                  <a:srgbClr val="FFFFFF"/>
                </a:solidFill>
              </a:rPr>
            </a:br>
            <a:endParaRPr lang="en-US">
              <a:solidFill>
                <a:srgbClr val="FFFFFF"/>
              </a:solidFill>
            </a:endParaRPr>
          </a:p>
        </p:txBody>
      </p:sp>
      <p:sp>
        <p:nvSpPr>
          <p:cNvPr id="5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A5060C9-6626-EA47-8E1F-043496B542CB}"/>
              </a:ext>
            </a:extLst>
          </p:cNvPr>
          <p:cNvSpPr>
            <a:spLocks noGrp="1"/>
          </p:cNvSpPr>
          <p:nvPr>
            <p:ph idx="1"/>
          </p:nvPr>
        </p:nvSpPr>
        <p:spPr>
          <a:xfrm>
            <a:off x="4167272" y="319088"/>
            <a:ext cx="7337894" cy="6067857"/>
          </a:xfrm>
        </p:spPr>
        <p:txBody>
          <a:bodyPr anchor="ctr">
            <a:normAutofit lnSpcReduction="10000"/>
          </a:bodyPr>
          <a:lstStyle/>
          <a:p>
            <a:pPr lvl="0"/>
            <a:r>
              <a:rPr lang="en-US" sz="2400" dirty="0"/>
              <a:t>You have the right to privacy, both online and off </a:t>
            </a:r>
          </a:p>
          <a:p>
            <a:pPr lvl="0"/>
            <a:r>
              <a:rPr lang="en-US" sz="2400" dirty="0"/>
              <a:t>You have the right to feel safe and respected </a:t>
            </a:r>
          </a:p>
          <a:p>
            <a:pPr lvl="0"/>
            <a:r>
              <a:rPr lang="en-US" sz="2400" dirty="0"/>
              <a:t>You have the right to decide who you want to date or not date </a:t>
            </a:r>
          </a:p>
          <a:p>
            <a:pPr lvl="0"/>
            <a:r>
              <a:rPr lang="en-US" sz="2400" dirty="0"/>
              <a:t>You have the right to say no at any time (to sex, to drugs or alcohol, to a relationship), even if you’ve said yes before </a:t>
            </a:r>
          </a:p>
          <a:p>
            <a:pPr lvl="0"/>
            <a:r>
              <a:rPr lang="en-US" sz="2400" dirty="0"/>
              <a:t>You have the right to hang out with your friends and family and do things you enjoy, without your partner getting jealous or controlling </a:t>
            </a:r>
          </a:p>
          <a:p>
            <a:pPr lvl="0"/>
            <a:r>
              <a:rPr lang="en-US" sz="2400" dirty="0"/>
              <a:t>You have the right to end a relationship that isn’t right or healthy for you </a:t>
            </a:r>
          </a:p>
          <a:p>
            <a:pPr lvl="0"/>
            <a:r>
              <a:rPr lang="en-US" sz="2400" dirty="0"/>
              <a:t>You have the right to live free from violence and abuse (physical, verbal and emotional)</a:t>
            </a:r>
          </a:p>
          <a:p>
            <a:r>
              <a:rPr lang="en-US" sz="2400" dirty="0"/>
              <a:t>You have the responsibility to respect other’s boundaries</a:t>
            </a:r>
          </a:p>
        </p:txBody>
      </p:sp>
    </p:spTree>
    <p:extLst>
      <p:ext uri="{BB962C8B-B14F-4D97-AF65-F5344CB8AC3E}">
        <p14:creationId xmlns:p14="http://schemas.microsoft.com/office/powerpoint/2010/main" val="223727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BD03AF-EAC6-604F-8F8D-0F04EAE9AC64}"/>
              </a:ext>
            </a:extLst>
          </p:cNvPr>
          <p:cNvSpPr>
            <a:spLocks noGrp="1"/>
          </p:cNvSpPr>
          <p:nvPr>
            <p:ph type="title"/>
          </p:nvPr>
        </p:nvSpPr>
        <p:spPr>
          <a:xfrm>
            <a:off x="2311147" y="365760"/>
            <a:ext cx="7569706" cy="1288238"/>
          </a:xfrm>
        </p:spPr>
        <p:txBody>
          <a:bodyPr anchor="ctr">
            <a:normAutofit/>
          </a:bodyPr>
          <a:lstStyle/>
          <a:p>
            <a:pPr algn="ctr"/>
            <a:r>
              <a:rPr lang="en-US" sz="6000" b="1" dirty="0"/>
              <a:t>Respecting Boundaries</a:t>
            </a:r>
          </a:p>
        </p:txBody>
      </p:sp>
      <p:sp>
        <p:nvSpPr>
          <p:cNvPr id="17" name="Content Placeholder 2">
            <a:extLst>
              <a:ext uri="{FF2B5EF4-FFF2-40B4-BE49-F238E27FC236}">
                <a16:creationId xmlns:a16="http://schemas.microsoft.com/office/drawing/2014/main" id="{DD82C848-D2F4-4740-819A-292E9CDA90B5}"/>
              </a:ext>
            </a:extLst>
          </p:cNvPr>
          <p:cNvSpPr>
            <a:spLocks noGrp="1"/>
          </p:cNvSpPr>
          <p:nvPr>
            <p:ph idx="1"/>
          </p:nvPr>
        </p:nvSpPr>
        <p:spPr>
          <a:xfrm>
            <a:off x="2165569" y="1956816"/>
            <a:ext cx="7860863" cy="4024884"/>
          </a:xfrm>
        </p:spPr>
        <p:txBody>
          <a:bodyPr anchor="t">
            <a:normAutofit/>
          </a:bodyPr>
          <a:lstStyle/>
          <a:p>
            <a:r>
              <a:rPr lang="en-US" sz="4400" dirty="0"/>
              <a:t>We all have a responsibility to respect boundaries.  </a:t>
            </a:r>
          </a:p>
          <a:p>
            <a:pPr lvl="1"/>
            <a:r>
              <a:rPr lang="en-US" sz="4000" dirty="0"/>
              <a:t>You have the responsibility to respect other’s boundaries and if you do not, in some instances, you could be breaking the law. </a:t>
            </a:r>
          </a:p>
        </p:txBody>
      </p:sp>
    </p:spTree>
    <p:extLst>
      <p:ext uri="{BB962C8B-B14F-4D97-AF65-F5344CB8AC3E}">
        <p14:creationId xmlns:p14="http://schemas.microsoft.com/office/powerpoint/2010/main" val="714798438"/>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934872" y="982272"/>
            <a:ext cx="3388419" cy="4560970"/>
          </a:xfrm>
        </p:spPr>
        <p:txBody>
          <a:bodyPr>
            <a:normAutofit/>
          </a:bodyPr>
          <a:lstStyle/>
          <a:p>
            <a:r>
              <a:rPr lang="en-US" b="1" dirty="0">
                <a:solidFill>
                  <a:srgbClr val="FFFFFF"/>
                </a:solidFill>
              </a:rPr>
              <a:t>If your boundaries have been crossed, please talk to…</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idx="1"/>
          </p:nvPr>
        </p:nvSpPr>
        <p:spPr>
          <a:xfrm>
            <a:off x="5221862" y="1719618"/>
            <a:ext cx="5948831" cy="4334629"/>
          </a:xfrm>
        </p:spPr>
        <p:txBody>
          <a:bodyPr anchor="ctr">
            <a:normAutofit/>
          </a:bodyPr>
          <a:lstStyle/>
          <a:p>
            <a:r>
              <a:rPr lang="en-US" sz="2400" dirty="0">
                <a:solidFill>
                  <a:srgbClr val="FEFFFF"/>
                </a:solidFill>
              </a:rPr>
              <a:t>Parent or Guardian</a:t>
            </a:r>
          </a:p>
          <a:p>
            <a:r>
              <a:rPr lang="en-US" sz="2400" dirty="0">
                <a:solidFill>
                  <a:srgbClr val="FEFFFF"/>
                </a:solidFill>
              </a:rPr>
              <a:t>Trusted Adult</a:t>
            </a:r>
          </a:p>
          <a:p>
            <a:r>
              <a:rPr lang="en-US" sz="2400" dirty="0">
                <a:solidFill>
                  <a:srgbClr val="FEFFFF"/>
                </a:solidFill>
              </a:rPr>
              <a:t>Faith Based Leader</a:t>
            </a:r>
          </a:p>
          <a:p>
            <a:r>
              <a:rPr lang="en-US" sz="2400" dirty="0">
                <a:solidFill>
                  <a:srgbClr val="FEFFFF"/>
                </a:solidFill>
              </a:rPr>
              <a:t>Teacher</a:t>
            </a:r>
          </a:p>
          <a:p>
            <a:r>
              <a:rPr lang="en-US" sz="2400" dirty="0">
                <a:solidFill>
                  <a:srgbClr val="FEFFFF"/>
                </a:solidFill>
              </a:rPr>
              <a:t>School Counselor</a:t>
            </a:r>
          </a:p>
          <a:p>
            <a:r>
              <a:rPr lang="en-US" sz="2400" dirty="0">
                <a:solidFill>
                  <a:srgbClr val="FEFFFF"/>
                </a:solidFill>
              </a:rPr>
              <a:t>School Nurse</a:t>
            </a:r>
          </a:p>
          <a:p>
            <a:r>
              <a:rPr lang="en-US" sz="2400" dirty="0">
                <a:solidFill>
                  <a:srgbClr val="FEFFFF"/>
                </a:solidFill>
              </a:rPr>
              <a:t>Health Clinic</a:t>
            </a:r>
          </a:p>
          <a:p>
            <a:r>
              <a:rPr lang="en-US" sz="2400" dirty="0">
                <a:solidFill>
                  <a:srgbClr val="FEFFFF"/>
                </a:solidFill>
              </a:rPr>
              <a:t>Health Care Provider</a:t>
            </a:r>
          </a:p>
          <a:p>
            <a:endParaRPr lang="en-US" sz="2400" dirty="0">
              <a:solidFill>
                <a:srgbClr val="FEFFFF"/>
              </a:solidFill>
            </a:endParaRPr>
          </a:p>
        </p:txBody>
      </p:sp>
    </p:spTree>
    <p:extLst>
      <p:ext uri="{BB962C8B-B14F-4D97-AF65-F5344CB8AC3E}">
        <p14:creationId xmlns:p14="http://schemas.microsoft.com/office/powerpoint/2010/main" val="168922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627" y="337457"/>
            <a:ext cx="10396882" cy="1158140"/>
          </a:xfrm>
        </p:spPr>
        <p:txBody>
          <a:bodyPr/>
          <a:lstStyle/>
          <a:p>
            <a:r>
              <a:rPr lang="en-US" dirty="0"/>
              <a:t>	Resources- TAKE A PIC! </a:t>
            </a:r>
          </a:p>
        </p:txBody>
      </p:sp>
      <p:sp>
        <p:nvSpPr>
          <p:cNvPr id="5" name="Content Placeholder 4"/>
          <p:cNvSpPr>
            <a:spLocks noGrp="1"/>
          </p:cNvSpPr>
          <p:nvPr>
            <p:ph sz="quarter" idx="13"/>
          </p:nvPr>
        </p:nvSpPr>
        <p:spPr>
          <a:xfrm>
            <a:off x="685800" y="2063396"/>
            <a:ext cx="5088714" cy="4522461"/>
          </a:xfrm>
        </p:spPr>
        <p:txBody>
          <a:bodyPr>
            <a:normAutofit fontScale="85000" lnSpcReduction="10000"/>
          </a:bodyPr>
          <a:lstStyle/>
          <a:p>
            <a:r>
              <a:rPr lang="en-US" cap="none" dirty="0">
                <a:latin typeface="Arial Narrow" panose="020B0606020202030204" pitchFamily="34" charset="0"/>
              </a:rPr>
              <a:t>SASS – sexual assault support services</a:t>
            </a:r>
          </a:p>
          <a:p>
            <a:pPr lvl="1"/>
            <a:r>
              <a:rPr lang="en-US" cap="none" dirty="0">
                <a:latin typeface="Arial Narrow" panose="020B0606020202030204" pitchFamily="34" charset="0"/>
              </a:rPr>
              <a:t>Call </a:t>
            </a:r>
            <a:r>
              <a:rPr lang="en-US" b="1" cap="none" dirty="0">
                <a:latin typeface="Arial Narrow" panose="020B0606020202030204" pitchFamily="34" charset="0"/>
              </a:rPr>
              <a:t>(775) 221-7600 </a:t>
            </a:r>
            <a:r>
              <a:rPr lang="en-US" cap="none" dirty="0">
                <a:latin typeface="Arial Narrow" panose="020B0606020202030204" pitchFamily="34" charset="0"/>
              </a:rPr>
              <a:t>&amp; ask to speak with an advocate</a:t>
            </a:r>
          </a:p>
          <a:p>
            <a:pPr lvl="1"/>
            <a:r>
              <a:rPr lang="en-US" cap="none" dirty="0">
                <a:latin typeface="Arial Narrow" panose="020B0606020202030204" pitchFamily="34" charset="0"/>
              </a:rPr>
              <a:t>Text: </a:t>
            </a:r>
            <a:r>
              <a:rPr lang="en-US" b="1" cap="none" dirty="0">
                <a:latin typeface="Arial Narrow" panose="020B0606020202030204" pitchFamily="34" charset="0"/>
              </a:rPr>
              <a:t>“SASS” to 839863</a:t>
            </a:r>
          </a:p>
          <a:p>
            <a:r>
              <a:rPr lang="en-US" cap="none" dirty="0">
                <a:latin typeface="Arial Narrow" panose="020B0606020202030204" pitchFamily="34" charset="0"/>
              </a:rPr>
              <a:t>Domestic violence resource center: </a:t>
            </a:r>
            <a:r>
              <a:rPr lang="en-US" b="1" cap="none" dirty="0">
                <a:latin typeface="Arial Narrow" panose="020B0606020202030204" pitchFamily="34" charset="0"/>
              </a:rPr>
              <a:t>775-329-4150</a:t>
            </a:r>
          </a:p>
          <a:p>
            <a:r>
              <a:rPr lang="en-US" cap="none" dirty="0">
                <a:latin typeface="Arial Narrow" panose="020B0606020202030204" pitchFamily="34" charset="0"/>
              </a:rPr>
              <a:t>Safe embrace: </a:t>
            </a:r>
            <a:r>
              <a:rPr lang="en-US" b="1" cap="none" dirty="0">
                <a:latin typeface="Arial Narrow" panose="020B0606020202030204" pitchFamily="34" charset="0"/>
              </a:rPr>
              <a:t>775-322-3466</a:t>
            </a:r>
          </a:p>
          <a:p>
            <a:r>
              <a:rPr lang="en-US" cap="none" dirty="0">
                <a:latin typeface="Arial Narrow" panose="020B0606020202030204" pitchFamily="34" charset="0"/>
              </a:rPr>
              <a:t>Crisis support services: </a:t>
            </a:r>
            <a:r>
              <a:rPr lang="en-US" b="1" cap="none" dirty="0">
                <a:latin typeface="Arial Narrow" panose="020B0606020202030204" pitchFamily="34" charset="0"/>
              </a:rPr>
              <a:t>1-800-273-8255</a:t>
            </a:r>
          </a:p>
          <a:p>
            <a:pPr lvl="1"/>
            <a:r>
              <a:rPr lang="en-US" cap="none" dirty="0">
                <a:latin typeface="Arial Narrow" panose="020B0606020202030204" pitchFamily="34" charset="0"/>
              </a:rPr>
              <a:t>Text “care” to 839863 </a:t>
            </a:r>
          </a:p>
          <a:p>
            <a:r>
              <a:rPr lang="en-US" cap="none" dirty="0">
                <a:latin typeface="Arial Narrow" panose="020B0606020202030204" pitchFamily="34" charset="0"/>
              </a:rPr>
              <a:t>Wingspan– serves people who are LGBTQ</a:t>
            </a:r>
            <a:br>
              <a:rPr lang="en-US" cap="none" dirty="0">
                <a:latin typeface="Arial Narrow" panose="020B0606020202030204" pitchFamily="34" charset="0"/>
              </a:rPr>
            </a:br>
            <a:r>
              <a:rPr lang="en-US" cap="none" dirty="0">
                <a:latin typeface="Arial Narrow" panose="020B0606020202030204" pitchFamily="34" charset="0"/>
              </a:rPr>
              <a:t>hotline </a:t>
            </a:r>
            <a:r>
              <a:rPr lang="en-US" b="1" cap="none" dirty="0">
                <a:latin typeface="Arial Narrow" panose="020B0606020202030204" pitchFamily="34" charset="0"/>
              </a:rPr>
              <a:t>520-624-0348 or 1-800-553-9387 </a:t>
            </a:r>
            <a:r>
              <a:rPr lang="en-US" cap="none" dirty="0">
                <a:latin typeface="Arial Narrow" panose="020B0606020202030204" pitchFamily="34" charset="0"/>
              </a:rPr>
              <a:t>bilingual 24/7</a:t>
            </a:r>
          </a:p>
          <a:p>
            <a:endParaRPr lang="en-US" cap="none" dirty="0">
              <a:latin typeface="Arial Narrow" panose="020B0606020202030204" pitchFamily="34" charset="0"/>
            </a:endParaRPr>
          </a:p>
          <a:p>
            <a:endParaRPr lang="en-US" cap="none" dirty="0">
              <a:latin typeface="Arial Narrow" panose="020B0606020202030204" pitchFamily="34" charset="0"/>
            </a:endParaRPr>
          </a:p>
          <a:p>
            <a:endParaRPr lang="en-US" cap="none" dirty="0">
              <a:latin typeface="Arial Narrow" panose="020B0606020202030204" pitchFamily="34" charset="0"/>
            </a:endParaRPr>
          </a:p>
        </p:txBody>
      </p:sp>
      <p:sp>
        <p:nvSpPr>
          <p:cNvPr id="6" name="Content Placeholder 5"/>
          <p:cNvSpPr>
            <a:spLocks noGrp="1"/>
          </p:cNvSpPr>
          <p:nvPr>
            <p:ph sz="quarter" idx="14"/>
          </p:nvPr>
        </p:nvSpPr>
        <p:spPr>
          <a:xfrm>
            <a:off x="5993971" y="2063396"/>
            <a:ext cx="5086538" cy="4522461"/>
          </a:xfrm>
        </p:spPr>
        <p:txBody>
          <a:bodyPr>
            <a:normAutofit fontScale="70000" lnSpcReduction="20000"/>
          </a:bodyPr>
          <a:lstStyle/>
          <a:p>
            <a:r>
              <a:rPr lang="en-US" cap="none" dirty="0">
                <a:latin typeface="Arial Narrow" panose="020B0606020202030204" pitchFamily="34" charset="0"/>
              </a:rPr>
              <a:t>The anti-violence project– serves people who are LGBTQ</a:t>
            </a:r>
            <a:br>
              <a:rPr lang="en-US" cap="none" dirty="0">
                <a:latin typeface="Arial Narrow" panose="020B0606020202030204" pitchFamily="34" charset="0"/>
              </a:rPr>
            </a:br>
            <a:r>
              <a:rPr lang="en-US" cap="none" dirty="0">
                <a:latin typeface="Arial Narrow" panose="020B0606020202030204" pitchFamily="34" charset="0"/>
              </a:rPr>
              <a:t>hotline 212-714-1124 bilingual 24/7</a:t>
            </a:r>
          </a:p>
          <a:p>
            <a:r>
              <a:rPr lang="en-US" cap="none" dirty="0">
                <a:latin typeface="Arial Narrow" panose="020B0606020202030204" pitchFamily="34" charset="0"/>
              </a:rPr>
              <a:t>GLBT national help center</a:t>
            </a:r>
            <a:br>
              <a:rPr lang="en-US" cap="none" dirty="0">
                <a:latin typeface="Arial Narrow" panose="020B0606020202030204" pitchFamily="34" charset="0"/>
              </a:rPr>
            </a:br>
            <a:r>
              <a:rPr lang="en-US" cap="none" dirty="0">
                <a:latin typeface="Arial Narrow" panose="020B0606020202030204" pitchFamily="34" charset="0"/>
              </a:rPr>
              <a:t>hotline </a:t>
            </a:r>
            <a:r>
              <a:rPr lang="en-US" b="1" cap="none" dirty="0">
                <a:latin typeface="Arial Narrow" panose="020B0606020202030204" pitchFamily="34" charset="0"/>
              </a:rPr>
              <a:t>1800-246-PRIDE (1-800-246-7743) </a:t>
            </a:r>
            <a:r>
              <a:rPr lang="en-US" cap="none" dirty="0">
                <a:latin typeface="Arial Narrow" panose="020B0606020202030204" pitchFamily="34" charset="0"/>
              </a:rPr>
              <a:t>or</a:t>
            </a:r>
            <a:br>
              <a:rPr lang="en-US" cap="none" dirty="0">
                <a:latin typeface="Arial Narrow" panose="020B0606020202030204" pitchFamily="34" charset="0"/>
              </a:rPr>
            </a:br>
            <a:r>
              <a:rPr lang="en-US" cap="none" dirty="0">
                <a:latin typeface="Arial Narrow" panose="020B0606020202030204" pitchFamily="34" charset="0"/>
              </a:rPr>
              <a:t>online chat at http://www.Volunteerlogin.Org/chat/</a:t>
            </a:r>
          </a:p>
          <a:p>
            <a:r>
              <a:rPr lang="en-US" cap="none" dirty="0">
                <a:latin typeface="Arial Narrow" panose="020B0606020202030204" pitchFamily="34" charset="0"/>
              </a:rPr>
              <a:t>National sexual assault hotline – supports LGBTQ people</a:t>
            </a:r>
            <a:br>
              <a:rPr lang="en-US" cap="none" dirty="0">
                <a:latin typeface="Arial Narrow" panose="020B0606020202030204" pitchFamily="34" charset="0"/>
              </a:rPr>
            </a:br>
            <a:r>
              <a:rPr lang="en-US" b="1" cap="none" dirty="0">
                <a:latin typeface="Arial Narrow" panose="020B0606020202030204" pitchFamily="34" charset="0"/>
              </a:rPr>
              <a:t>1-800-656-HOPE (4673) </a:t>
            </a:r>
            <a:r>
              <a:rPr lang="en-US" cap="none" dirty="0">
                <a:latin typeface="Arial Narrow" panose="020B0606020202030204" pitchFamily="34" charset="0"/>
              </a:rPr>
              <a:t>24/7 or</a:t>
            </a:r>
            <a:br>
              <a:rPr lang="en-US" cap="none" dirty="0">
                <a:latin typeface="Arial Narrow" panose="020B0606020202030204" pitchFamily="34" charset="0"/>
              </a:rPr>
            </a:br>
            <a:r>
              <a:rPr lang="en-US" cap="none" dirty="0">
                <a:latin typeface="Arial Narrow" panose="020B0606020202030204" pitchFamily="34" charset="0"/>
              </a:rPr>
              <a:t>online counseling at https://ohl.Rainn.Org/online/</a:t>
            </a:r>
          </a:p>
          <a:p>
            <a:r>
              <a:rPr lang="en-US" cap="none" dirty="0">
                <a:latin typeface="Arial Narrow" panose="020B0606020202030204" pitchFamily="34" charset="0"/>
              </a:rPr>
              <a:t>Awaken- </a:t>
            </a:r>
            <a:r>
              <a:rPr lang="en-US" b="1" cap="none" dirty="0">
                <a:latin typeface="Arial Narrow" panose="020B0606020202030204" pitchFamily="34" charset="0"/>
              </a:rPr>
              <a:t>775-393-9183</a:t>
            </a:r>
          </a:p>
          <a:p>
            <a:r>
              <a:rPr lang="en-US" cap="none" dirty="0">
                <a:latin typeface="Arial Narrow" panose="020B0606020202030204" pitchFamily="34" charset="0"/>
              </a:rPr>
              <a:t>Love is respect hotline: </a:t>
            </a:r>
            <a:r>
              <a:rPr lang="en-US" b="1" cap="none" dirty="0">
                <a:latin typeface="Arial Narrow" panose="020B0606020202030204" pitchFamily="34" charset="0"/>
              </a:rPr>
              <a:t>1-866-331-99474</a:t>
            </a:r>
            <a:r>
              <a:rPr lang="en-US" cap="none" dirty="0">
                <a:latin typeface="Arial Narrow" panose="020B0606020202030204" pitchFamily="34" charset="0"/>
              </a:rPr>
              <a:t> (24/7) or text </a:t>
            </a:r>
            <a:r>
              <a:rPr lang="en-US" b="1" cap="none" dirty="0">
                <a:latin typeface="Arial Narrow" panose="020B0606020202030204" pitchFamily="34" charset="0"/>
              </a:rPr>
              <a:t>“</a:t>
            </a:r>
            <a:r>
              <a:rPr lang="en-US" b="1" cap="none" dirty="0" err="1">
                <a:latin typeface="Arial Narrow" panose="020B0606020202030204" pitchFamily="34" charset="0"/>
              </a:rPr>
              <a:t>loveis</a:t>
            </a:r>
            <a:r>
              <a:rPr lang="en-US" b="1" cap="none" dirty="0">
                <a:latin typeface="Arial Narrow" panose="020B0606020202030204" pitchFamily="34" charset="0"/>
              </a:rPr>
              <a:t>” 22522</a:t>
            </a:r>
          </a:p>
          <a:p>
            <a:r>
              <a:rPr lang="en-US" cap="none" dirty="0">
                <a:latin typeface="Arial Narrow" panose="020B0606020202030204" pitchFamily="34" charset="0"/>
              </a:rPr>
              <a:t>Step up! Nevada, stop violence! Http://www.Stepupstopviolence.Org/</a:t>
            </a:r>
          </a:p>
          <a:p>
            <a:endParaRPr lang="en-US" cap="none" dirty="0">
              <a:latin typeface="Arial Narrow" panose="020B0606020202030204" pitchFamily="34" charset="0"/>
            </a:endParaRPr>
          </a:p>
          <a:p>
            <a:endParaRPr lang="en-US" cap="none" dirty="0">
              <a:latin typeface="Arial Narrow" panose="020B0606020202030204" pitchFamily="34" charset="0"/>
            </a:endParaRPr>
          </a:p>
          <a:p>
            <a:endParaRPr lang="en-US" cap="none" dirty="0">
              <a:latin typeface="Arial Narrow" panose="020B0606020202030204" pitchFamily="34" charset="0"/>
            </a:endParaRPr>
          </a:p>
        </p:txBody>
      </p:sp>
      <p:pic>
        <p:nvPicPr>
          <p:cNvPr id="7" name="Picture 6" descr="Polaroid: There's An iPhone Photo App 4 Tha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850086" y="76200"/>
            <a:ext cx="1889224" cy="1889224"/>
          </a:xfrm>
          <a:prstGeom prst="rect">
            <a:avLst/>
          </a:prstGeom>
        </p:spPr>
      </p:pic>
    </p:spTree>
    <p:extLst>
      <p:ext uri="{BB962C8B-B14F-4D97-AF65-F5344CB8AC3E}">
        <p14:creationId xmlns:p14="http://schemas.microsoft.com/office/powerpoint/2010/main" val="2814463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dirty="0">
                <a:solidFill>
                  <a:srgbClr val="FFFFFF"/>
                </a:solidFill>
              </a:rPr>
              <a:t>Relationships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type="body" idx="1"/>
          </p:nvPr>
        </p:nvSpPr>
        <p:spPr>
          <a:xfrm>
            <a:off x="4447308" y="591344"/>
            <a:ext cx="6906491" cy="5585619"/>
          </a:xfrm>
        </p:spPr>
        <p:txBody>
          <a:bodyPr anchor="ctr">
            <a:normAutofit/>
          </a:bodyPr>
          <a:lstStyle/>
          <a:p>
            <a:r>
              <a:rPr lang="en-US" dirty="0"/>
              <a:t>Friendships</a:t>
            </a:r>
          </a:p>
          <a:p>
            <a:r>
              <a:rPr lang="en-US" dirty="0"/>
              <a:t>Dating Relationships</a:t>
            </a:r>
          </a:p>
          <a:p>
            <a:r>
              <a:rPr lang="en-US" dirty="0"/>
              <a:t>Family Members</a:t>
            </a:r>
          </a:p>
          <a:p>
            <a:r>
              <a:rPr lang="en-US" dirty="0"/>
              <a:t>Teammates</a:t>
            </a:r>
          </a:p>
          <a:p>
            <a:r>
              <a:rPr lang="en-US" dirty="0"/>
              <a:t>Classmates</a:t>
            </a:r>
          </a:p>
        </p:txBody>
      </p:sp>
    </p:spTree>
    <p:extLst>
      <p:ext uri="{BB962C8B-B14F-4D97-AF65-F5344CB8AC3E}">
        <p14:creationId xmlns:p14="http://schemas.microsoft.com/office/powerpoint/2010/main" val="180734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B47539A4-3F87-4045-B195-84352C496598}"/>
              </a:ext>
            </a:extLst>
          </p:cNvPr>
          <p:cNvSpPr>
            <a:spLocks noGrp="1"/>
          </p:cNvSpPr>
          <p:nvPr>
            <p:ph type="title"/>
          </p:nvPr>
        </p:nvSpPr>
        <p:spPr>
          <a:xfrm>
            <a:off x="838200" y="365125"/>
            <a:ext cx="10515600" cy="1325563"/>
          </a:xfrm>
        </p:spPr>
        <p:txBody>
          <a:bodyPr>
            <a:normAutofit/>
          </a:bodyPr>
          <a:lstStyle/>
          <a:p>
            <a:r>
              <a:rPr lang="en-US" dirty="0">
                <a:latin typeface="Algerian" panose="020F0502020204030204" pitchFamily="34" charset="0"/>
                <a:cs typeface="Algerian" panose="020F0502020204030204" pitchFamily="34" charset="0"/>
              </a:rPr>
              <a:t>Healthy Relationships Depend on…</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474EBF37-6D25-D043-B927-1FC9857C59FB}"/>
              </a:ext>
            </a:extLst>
          </p:cNvPr>
          <p:cNvSpPr>
            <a:spLocks noGrp="1"/>
          </p:cNvSpPr>
          <p:nvPr>
            <p:ph idx="1"/>
          </p:nvPr>
        </p:nvSpPr>
        <p:spPr>
          <a:xfrm>
            <a:off x="838200" y="1825625"/>
            <a:ext cx="10515600" cy="4351338"/>
          </a:xfrm>
        </p:spPr>
        <p:txBody>
          <a:bodyPr>
            <a:normAutofit/>
          </a:bodyPr>
          <a:lstStyle/>
          <a:p>
            <a:r>
              <a:rPr lang="en-US" sz="4000" dirty="0"/>
              <a:t>healthy communication,</a:t>
            </a:r>
          </a:p>
          <a:p>
            <a:r>
              <a:rPr lang="en-US" sz="4000" dirty="0"/>
              <a:t>healthy boundaries,</a:t>
            </a:r>
          </a:p>
          <a:p>
            <a:r>
              <a:rPr lang="en-US" sz="4000" dirty="0"/>
              <a:t>mutual respect,</a:t>
            </a:r>
          </a:p>
          <a:p>
            <a:r>
              <a:rPr lang="en-US" sz="4000" dirty="0"/>
              <a:t>support for one another and</a:t>
            </a:r>
          </a:p>
          <a:p>
            <a:r>
              <a:rPr lang="en-US" sz="4000" dirty="0"/>
              <a:t>check in with each other’s needs regularly while also giving each other space and privacy.</a:t>
            </a:r>
            <a:endParaRPr lang="en-US" sz="4000" dirty="0">
              <a:solidFill>
                <a:srgbClr val="000000"/>
              </a:solidFill>
            </a:endParaRPr>
          </a:p>
          <a:p>
            <a:endParaRPr lang="en-US" dirty="0"/>
          </a:p>
        </p:txBody>
      </p:sp>
    </p:spTree>
    <p:extLst>
      <p:ext uri="{BB962C8B-B14F-4D97-AF65-F5344CB8AC3E}">
        <p14:creationId xmlns:p14="http://schemas.microsoft.com/office/powerpoint/2010/main" val="2242720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dirty="0">
                <a:solidFill>
                  <a:srgbClr val="FFFFFF"/>
                </a:solidFill>
              </a:rPr>
              <a:t>Setting Personal Boundaries</a:t>
            </a:r>
          </a:p>
        </p:txBody>
      </p:sp>
      <p:sp>
        <p:nvSpPr>
          <p:cNvPr id="3" name="Content Placeholder 2"/>
          <p:cNvSpPr>
            <a:spLocks noGrp="1"/>
          </p:cNvSpPr>
          <p:nvPr>
            <p:ph idx="1"/>
          </p:nvPr>
        </p:nvSpPr>
        <p:spPr>
          <a:xfrm>
            <a:off x="6090574" y="801866"/>
            <a:ext cx="5306084" cy="5230634"/>
          </a:xfrm>
        </p:spPr>
        <p:txBody>
          <a:bodyPr anchor="ctr">
            <a:normAutofit/>
          </a:bodyPr>
          <a:lstStyle/>
          <a:p>
            <a:r>
              <a:rPr lang="en-US" sz="3200" dirty="0">
                <a:solidFill>
                  <a:srgbClr val="000000"/>
                </a:solidFill>
              </a:rPr>
              <a:t>Have you ever had to ask someone to not do something?</a:t>
            </a:r>
          </a:p>
          <a:p>
            <a:r>
              <a:rPr lang="en-US" sz="3200" dirty="0">
                <a:solidFill>
                  <a:srgbClr val="000000"/>
                </a:solidFill>
              </a:rPr>
              <a:t>How did it make you feel to have to say no?</a:t>
            </a:r>
          </a:p>
          <a:p>
            <a:r>
              <a:rPr lang="en-US" sz="3200" dirty="0">
                <a:solidFill>
                  <a:srgbClr val="000000"/>
                </a:solidFill>
              </a:rPr>
              <a:t>How did the other person or people respond?</a:t>
            </a:r>
            <a:endParaRPr sz="3200" dirty="0">
              <a:solidFill>
                <a:srgbClr val="000000"/>
              </a:solidFill>
            </a:endParaRPr>
          </a:p>
        </p:txBody>
      </p:sp>
    </p:spTree>
    <p:extLst>
      <p:ext uri="{BB962C8B-B14F-4D97-AF65-F5344CB8AC3E}">
        <p14:creationId xmlns:p14="http://schemas.microsoft.com/office/powerpoint/2010/main" val="105649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6" name="Rectangle 2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7559812" y="2723322"/>
            <a:ext cx="3510355" cy="2236738"/>
          </a:xfrm>
        </p:spPr>
        <p:txBody>
          <a:bodyPr vert="horz" lIns="91440" tIns="45720" rIns="91440" bIns="45720" rtlCol="0" anchor="b">
            <a:normAutofit fontScale="90000"/>
          </a:bodyPr>
          <a:lstStyle/>
          <a:p>
            <a:r>
              <a:rPr lang="en-US" dirty="0">
                <a:solidFill>
                  <a:srgbClr val="FFFFFF"/>
                </a:solidFill>
              </a:rPr>
              <a:t>Teen Voices: Friendships and Boundaries</a:t>
            </a:r>
          </a:p>
        </p:txBody>
      </p:sp>
      <p:sp>
        <p:nvSpPr>
          <p:cNvPr id="39"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Picture 4" descr="Text, logo&#10;&#10;Description automatically generated">
            <a:hlinkClick r:id="rId2"/>
            <a:extLst>
              <a:ext uri="{FF2B5EF4-FFF2-40B4-BE49-F238E27FC236}">
                <a16:creationId xmlns:a16="http://schemas.microsoft.com/office/drawing/2014/main" id="{D4E79478-0547-104F-A139-02721EC64D8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7488" r="3" b="9486"/>
          <a:stretch/>
        </p:blipFill>
        <p:spPr>
          <a:xfrm>
            <a:off x="1258859" y="1120046"/>
            <a:ext cx="5635819" cy="3509504"/>
          </a:xfrm>
          <a:prstGeom prst="rect">
            <a:avLst/>
          </a:prstGeom>
        </p:spPr>
      </p:pic>
      <p:sp>
        <p:nvSpPr>
          <p:cNvPr id="6" name="TextBox 5">
            <a:extLst>
              <a:ext uri="{FF2B5EF4-FFF2-40B4-BE49-F238E27FC236}">
                <a16:creationId xmlns:a16="http://schemas.microsoft.com/office/drawing/2014/main" id="{50501A74-282F-1D41-B75B-D16A06B7FBC3}"/>
              </a:ext>
            </a:extLst>
          </p:cNvPr>
          <p:cNvSpPr txBox="1"/>
          <p:nvPr/>
        </p:nvSpPr>
        <p:spPr>
          <a:xfrm>
            <a:off x="4587636" y="442949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en.wikipedia.org/wiki/A_Movi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61259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Content Placeholder 2"/>
          <p:cNvSpPr>
            <a:spLocks noGrp="1"/>
          </p:cNvSpPr>
          <p:nvPr>
            <p:ph idx="1"/>
          </p:nvPr>
        </p:nvSpPr>
        <p:spPr>
          <a:xfrm>
            <a:off x="4439633" y="4518923"/>
            <a:ext cx="3312734" cy="1141851"/>
          </a:xfrm>
          <a:noFill/>
        </p:spPr>
        <p:txBody>
          <a:bodyPr vert="horz" lIns="91440" tIns="45720" rIns="91440" bIns="45720" rtlCol="0">
            <a:normAutofit/>
          </a:bodyPr>
          <a:lstStyle/>
          <a:p>
            <a:pPr marL="0" indent="0" algn="ctr">
              <a:buNone/>
            </a:pPr>
            <a:r>
              <a:rPr lang="en-US" sz="2000" kern="1200">
                <a:solidFill>
                  <a:srgbClr val="080808"/>
                </a:solidFill>
                <a:latin typeface="+mn-lt"/>
                <a:ea typeface="+mn-ea"/>
                <a:cs typeface="+mn-cs"/>
              </a:rPr>
              <a:t>Look in the slide notes below for topics to consider talking about</a:t>
            </a:r>
          </a:p>
        </p:txBody>
      </p:sp>
      <p:sp>
        <p:nvSpPr>
          <p:cNvPr id="2" name="Title 1"/>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kern="1200" dirty="0">
                <a:solidFill>
                  <a:srgbClr val="080808"/>
                </a:solidFill>
                <a:latin typeface="+mj-lt"/>
                <a:ea typeface="+mj-ea"/>
                <a:cs typeface="+mj-cs"/>
              </a:rPr>
              <a:t>Types of relationships</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Table 4">
            <a:extLst>
              <a:ext uri="{FF2B5EF4-FFF2-40B4-BE49-F238E27FC236}">
                <a16:creationId xmlns:a16="http://schemas.microsoft.com/office/drawing/2014/main" id="{4ADF4890-D6E0-0A4E-B6D8-439B78457DD9}"/>
              </a:ext>
            </a:extLst>
          </p:cNvPr>
          <p:cNvGraphicFramePr>
            <a:graphicFrameLocks noGrp="1"/>
          </p:cNvGraphicFramePr>
          <p:nvPr>
            <p:extLst>
              <p:ext uri="{D42A27DB-BD31-4B8C-83A1-F6EECF244321}">
                <p14:modId xmlns:p14="http://schemas.microsoft.com/office/powerpoint/2010/main" val="2875834008"/>
              </p:ext>
            </p:extLst>
          </p:nvPr>
        </p:nvGraphicFramePr>
        <p:xfrm>
          <a:off x="1042739" y="2202943"/>
          <a:ext cx="10141270" cy="3527978"/>
        </p:xfrm>
        <a:graphic>
          <a:graphicData uri="http://schemas.openxmlformats.org/drawingml/2006/table">
            <a:tbl>
              <a:tblPr firstRow="1" bandRow="1">
                <a:tableStyleId>{5C22544A-7EE6-4342-B048-85BDC9FD1C3A}</a:tableStyleId>
              </a:tblPr>
              <a:tblGrid>
                <a:gridCol w="5070635">
                  <a:extLst>
                    <a:ext uri="{9D8B030D-6E8A-4147-A177-3AD203B41FA5}">
                      <a16:colId xmlns:a16="http://schemas.microsoft.com/office/drawing/2014/main" val="4202985594"/>
                    </a:ext>
                  </a:extLst>
                </a:gridCol>
                <a:gridCol w="5070635">
                  <a:extLst>
                    <a:ext uri="{9D8B030D-6E8A-4147-A177-3AD203B41FA5}">
                      <a16:colId xmlns:a16="http://schemas.microsoft.com/office/drawing/2014/main" val="3078832885"/>
                    </a:ext>
                  </a:extLst>
                </a:gridCol>
              </a:tblGrid>
              <a:tr h="1763989">
                <a:tc gridSpan="2">
                  <a:txBody>
                    <a:bodyPr/>
                    <a:lstStyle/>
                    <a:p>
                      <a:r>
                        <a:rPr lang="en-US" sz="2400" dirty="0"/>
                        <a:t>What is a boundary?</a:t>
                      </a:r>
                    </a:p>
                  </a:txBody>
                  <a:tcPr/>
                </a:tc>
                <a:tc hMerge="1">
                  <a:txBody>
                    <a:bodyPr/>
                    <a:lstStyle/>
                    <a:p>
                      <a:endParaRPr lang="en-US" dirty="0"/>
                    </a:p>
                  </a:txBody>
                  <a:tcPr/>
                </a:tc>
                <a:extLst>
                  <a:ext uri="{0D108BD9-81ED-4DB2-BD59-A6C34878D82A}">
                    <a16:rowId xmlns:a16="http://schemas.microsoft.com/office/drawing/2014/main" val="3103228379"/>
                  </a:ext>
                </a:extLst>
              </a:tr>
              <a:tr h="1763989">
                <a:tc>
                  <a:txBody>
                    <a:bodyPr/>
                    <a:lstStyle/>
                    <a:p>
                      <a:r>
                        <a:rPr lang="en-US" sz="2400" dirty="0"/>
                        <a:t>Examples of Personal Boundaries</a:t>
                      </a:r>
                    </a:p>
                  </a:txBody>
                  <a:tcPr/>
                </a:tc>
                <a:tc>
                  <a:txBody>
                    <a:bodyPr/>
                    <a:lstStyle/>
                    <a:p>
                      <a:r>
                        <a:rPr lang="en-US" sz="2400" dirty="0"/>
                        <a:t>Examples of Boundaries Being Crossed</a:t>
                      </a:r>
                    </a:p>
                  </a:txBody>
                  <a:tcPr/>
                </a:tc>
                <a:extLst>
                  <a:ext uri="{0D108BD9-81ED-4DB2-BD59-A6C34878D82A}">
                    <a16:rowId xmlns:a16="http://schemas.microsoft.com/office/drawing/2014/main" val="2598837757"/>
                  </a:ext>
                </a:extLst>
              </a:tr>
            </a:tbl>
          </a:graphicData>
        </a:graphic>
      </p:graphicFrame>
      <p:sp>
        <p:nvSpPr>
          <p:cNvPr id="5" name="TextBox 4">
            <a:extLst>
              <a:ext uri="{FF2B5EF4-FFF2-40B4-BE49-F238E27FC236}">
                <a16:creationId xmlns:a16="http://schemas.microsoft.com/office/drawing/2014/main" id="{29160C2B-570F-6F4E-886E-50EEB9CAABC0}"/>
              </a:ext>
            </a:extLst>
          </p:cNvPr>
          <p:cNvSpPr txBox="1"/>
          <p:nvPr/>
        </p:nvSpPr>
        <p:spPr>
          <a:xfrm>
            <a:off x="2032000" y="1220209"/>
            <a:ext cx="7985355" cy="584775"/>
          </a:xfrm>
          <a:prstGeom prst="rect">
            <a:avLst/>
          </a:prstGeom>
          <a:noFill/>
        </p:spPr>
        <p:txBody>
          <a:bodyPr wrap="square" rtlCol="0">
            <a:spAutoFit/>
          </a:bodyPr>
          <a:lstStyle/>
          <a:p>
            <a:pPr algn="ctr"/>
            <a:r>
              <a:rPr lang="en-US" sz="3200" dirty="0"/>
              <a:t>Boundaries and Boundary Setting Chart</a:t>
            </a:r>
          </a:p>
        </p:txBody>
      </p:sp>
    </p:spTree>
    <p:extLst>
      <p:ext uri="{BB962C8B-B14F-4D97-AF65-F5344CB8AC3E}">
        <p14:creationId xmlns:p14="http://schemas.microsoft.com/office/powerpoint/2010/main" val="1402116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vert="horz" lIns="91440" tIns="45720" rIns="91440" bIns="45720" rtlCol="0">
            <a:normAutofit/>
          </a:bodyPr>
          <a:lstStyle/>
          <a:p>
            <a:r>
              <a:rPr lang="en-US" sz="4000" kern="1200">
                <a:solidFill>
                  <a:srgbClr val="FFFFFF"/>
                </a:solidFill>
                <a:latin typeface="+mj-lt"/>
                <a:ea typeface="+mj-ea"/>
                <a:cs typeface="+mj-cs"/>
              </a:rPr>
              <a:t>Examples </a:t>
            </a:r>
            <a:br>
              <a:rPr lang="en-US" sz="4000" kern="1200">
                <a:solidFill>
                  <a:srgbClr val="FFFFFF"/>
                </a:solidFill>
                <a:latin typeface="+mj-lt"/>
                <a:ea typeface="+mj-ea"/>
                <a:cs typeface="+mj-cs"/>
              </a:rPr>
            </a:br>
            <a:r>
              <a:rPr lang="en-US" sz="4000" kern="1200">
                <a:solidFill>
                  <a:srgbClr val="FFFFFF"/>
                </a:solidFill>
                <a:latin typeface="+mj-lt"/>
                <a:ea typeface="+mj-ea"/>
                <a:cs typeface="+mj-cs"/>
              </a:rPr>
              <a:t>of Boundaries</a:t>
            </a:r>
          </a:p>
        </p:txBody>
      </p:sp>
      <p:sp>
        <p:nvSpPr>
          <p:cNvPr id="3" name="Content Placeholder 2"/>
          <p:cNvSpPr>
            <a:spLocks noGrp="1"/>
          </p:cNvSpPr>
          <p:nvPr>
            <p:ph idx="1"/>
          </p:nvPr>
        </p:nvSpPr>
        <p:spPr>
          <a:xfrm>
            <a:off x="1367624" y="2490436"/>
            <a:ext cx="9708995" cy="3868800"/>
          </a:xfrm>
        </p:spPr>
        <p:txBody>
          <a:bodyPr vert="horz" lIns="91440" tIns="45720" rIns="91440" bIns="45720" rtlCol="0" anchor="ctr">
            <a:normAutofit/>
          </a:bodyPr>
          <a:lstStyle/>
          <a:p>
            <a:pPr lvl="0"/>
            <a:r>
              <a:rPr lang="en-US" sz="2400" dirty="0"/>
              <a:t>“I want to hear about your day. I’ll be free to give you my full attention in 15 minutes.”</a:t>
            </a:r>
          </a:p>
          <a:p>
            <a:pPr lvl="0"/>
            <a:r>
              <a:rPr lang="en-US" sz="2400" dirty="0"/>
              <a:t>“I’m not willing to argue with you.”</a:t>
            </a:r>
          </a:p>
          <a:p>
            <a:pPr lvl="0"/>
            <a:r>
              <a:rPr lang="en-US" sz="2400" dirty="0"/>
              <a:t>“I will hang out with you, but I will not gossip about other people.”</a:t>
            </a:r>
          </a:p>
          <a:p>
            <a:pPr lvl="0"/>
            <a:r>
              <a:rPr lang="en-US" sz="2400" dirty="0"/>
              <a:t>“I really enjoy holding your hand while walking together, but I don’t want to kiss you when we say goodbye.”</a:t>
            </a:r>
          </a:p>
          <a:p>
            <a:pPr lvl="0"/>
            <a:r>
              <a:rPr lang="en-US" sz="2400" dirty="0"/>
              <a:t>“I like you, but I don’t enjoy hugging people, please stop asking for hugs.”</a:t>
            </a:r>
          </a:p>
        </p:txBody>
      </p:sp>
    </p:spTree>
    <p:extLst>
      <p:ext uri="{BB962C8B-B14F-4D97-AF65-F5344CB8AC3E}">
        <p14:creationId xmlns:p14="http://schemas.microsoft.com/office/powerpoint/2010/main" val="3839186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3363" y="365760"/>
            <a:ext cx="9367203" cy="1188720"/>
          </a:xfrm>
        </p:spPr>
        <p:txBody>
          <a:bodyPr>
            <a:normAutofit/>
          </a:bodyPr>
          <a:lstStyle/>
          <a:p>
            <a:r>
              <a:rPr lang="en-US" dirty="0"/>
              <a:t>Personal Boundaries</a:t>
            </a:r>
          </a:p>
        </p:txBody>
      </p:sp>
      <p:sp>
        <p:nvSpPr>
          <p:cNvPr id="9"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4C7EB67F-81E8-FE49-9260-D4BCE6C780B8}"/>
              </a:ext>
            </a:extLst>
          </p:cNvPr>
          <p:cNvSpPr>
            <a:spLocks noGrp="1"/>
          </p:cNvSpPr>
          <p:nvPr>
            <p:ph idx="1"/>
          </p:nvPr>
        </p:nvSpPr>
        <p:spPr>
          <a:xfrm>
            <a:off x="1653363" y="2176272"/>
            <a:ext cx="9367204" cy="4554728"/>
          </a:xfrm>
        </p:spPr>
        <p:txBody>
          <a:bodyPr anchor="t">
            <a:normAutofit/>
          </a:bodyPr>
          <a:lstStyle/>
          <a:p>
            <a:pPr marL="0" indent="0">
              <a:buNone/>
            </a:pPr>
            <a:r>
              <a:rPr lang="en-US" b="1" dirty="0"/>
              <a:t>Physical Contact:</a:t>
            </a:r>
          </a:p>
          <a:p>
            <a:r>
              <a:rPr lang="en-US" sz="2400" dirty="0"/>
              <a:t>I don’t like to hug people unless I know them well.</a:t>
            </a:r>
          </a:p>
          <a:p>
            <a:pPr marL="457200" lvl="1" indent="0">
              <a:buNone/>
            </a:pPr>
            <a:endParaRPr lang="en-US" dirty="0"/>
          </a:p>
          <a:p>
            <a:pPr marL="0" indent="0">
              <a:buNone/>
            </a:pPr>
            <a:r>
              <a:rPr lang="en-US" b="1" dirty="0"/>
              <a:t>Keeping your personal space:</a:t>
            </a:r>
          </a:p>
          <a:p>
            <a:r>
              <a:rPr lang="en-US" sz="2400" dirty="0"/>
              <a:t>I don’t like it when people I don’t know touch me or get really close to me.  Or I prefer that someone asks to borrow my things before taking them.</a:t>
            </a:r>
          </a:p>
          <a:p>
            <a:pPr marL="0" indent="0">
              <a:buNone/>
            </a:pPr>
            <a:r>
              <a:rPr lang="en-US" b="1" dirty="0"/>
              <a:t>Language:</a:t>
            </a:r>
          </a:p>
          <a:p>
            <a:r>
              <a:rPr lang="en-US" sz="2400" dirty="0"/>
              <a:t>I prefer to not use cuss words when talking to people.</a:t>
            </a:r>
          </a:p>
          <a:p>
            <a:r>
              <a:rPr lang="en-US" sz="2400" dirty="0"/>
              <a:t>I prefer not to talk about another person’s body.</a:t>
            </a:r>
          </a:p>
          <a:p>
            <a:pPr marL="0" indent="0">
              <a:buNone/>
            </a:pPr>
            <a:endParaRPr lang="en-US" sz="2400" dirty="0"/>
          </a:p>
        </p:txBody>
      </p:sp>
    </p:spTree>
    <p:extLst>
      <p:ext uri="{BB962C8B-B14F-4D97-AF65-F5344CB8AC3E}">
        <p14:creationId xmlns:p14="http://schemas.microsoft.com/office/powerpoint/2010/main" val="2227513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1128</Words>
  <Application>Microsoft Macintosh PowerPoint</Application>
  <PresentationFormat>Widescreen</PresentationFormat>
  <Paragraphs>140</Paragraphs>
  <Slides>24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Algerian</vt:lpstr>
      <vt:lpstr>Arial</vt:lpstr>
      <vt:lpstr>Arial Narrow</vt:lpstr>
      <vt:lpstr>Calibri</vt:lpstr>
      <vt:lpstr>Calibri Light</vt:lpstr>
      <vt:lpstr>Cooper Black</vt:lpstr>
      <vt:lpstr>Office Theme</vt:lpstr>
      <vt:lpstr>Healthy Relationships</vt:lpstr>
      <vt:lpstr>What is a relationship</vt:lpstr>
      <vt:lpstr>Relationships</vt:lpstr>
      <vt:lpstr>Healthy Relationships Depend on…</vt:lpstr>
      <vt:lpstr>Setting Personal Boundaries</vt:lpstr>
      <vt:lpstr>Teen Voices: Friendships and Boundaries</vt:lpstr>
      <vt:lpstr>Types of relationships</vt:lpstr>
      <vt:lpstr>Examples  of Boundaries</vt:lpstr>
      <vt:lpstr>Personal Boundaries</vt:lpstr>
      <vt:lpstr>Boundaries Crossed</vt:lpstr>
      <vt:lpstr>Brainstorm  other examples of  boundaries being crossed</vt:lpstr>
      <vt:lpstr>Consent</vt:lpstr>
      <vt:lpstr>How  Consent  Works</vt:lpstr>
      <vt:lpstr>Consent is an enthusiastic YES</vt:lpstr>
      <vt:lpstr>PowerPoint Presentation</vt:lpstr>
      <vt:lpstr>So, what does a respectful relationship look like?</vt:lpstr>
      <vt:lpstr>What Makes a Relationship Healthy</vt:lpstr>
      <vt:lpstr>Setting and Respecting Boundaries Activity</vt:lpstr>
      <vt:lpstr>What to say when your boundaries are being crossed…</vt:lpstr>
      <vt:lpstr>How to Express your Boundaries</vt:lpstr>
      <vt:lpstr>Relationship Bill of Rights </vt:lpstr>
      <vt:lpstr>Respecting Boundaries</vt:lpstr>
      <vt:lpstr>If your boundaries have been crossed, please talk to…</vt:lpstr>
      <vt:lpstr> Resources- TAKE A PIC!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Relationships</dc:title>
  <dc:creator>Proctor, Rochelle</dc:creator>
  <cp:lastModifiedBy>Proctor, Rochelle</cp:lastModifiedBy>
  <cp:revision>1</cp:revision>
  <dcterms:created xsi:type="dcterms:W3CDTF">2020-11-10T23:27:49Z</dcterms:created>
  <dcterms:modified xsi:type="dcterms:W3CDTF">2020-11-11T00:37:49Z</dcterms:modified>
</cp:coreProperties>
</file>